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7" r:id="rId10"/>
    <p:sldId id="270" r:id="rId11"/>
    <p:sldId id="271" r:id="rId12"/>
    <p:sldId id="264" r:id="rId13"/>
    <p:sldId id="265" r:id="rId14"/>
    <p:sldId id="269" r:id="rId15"/>
    <p:sldId id="266"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E29CF5-C5BB-4B84-BE18-51D25B40D119}"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212336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29CF5-C5BB-4B84-BE18-51D25B40D119}"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150500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29CF5-C5BB-4B84-BE18-51D25B40D119}"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364619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29CF5-C5BB-4B84-BE18-51D25B40D119}"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127109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29CF5-C5BB-4B84-BE18-51D25B40D119}"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325298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29CF5-C5BB-4B84-BE18-51D25B40D119}"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124035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29CF5-C5BB-4B84-BE18-51D25B40D119}"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318634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29CF5-C5BB-4B84-BE18-51D25B40D119}"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140331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29CF5-C5BB-4B84-BE18-51D25B40D119}"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152991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E29CF5-C5BB-4B84-BE18-51D25B40D119}"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182984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E29CF5-C5BB-4B84-BE18-51D25B40D119}"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9202E-BAD7-4F5C-8207-C2C9FA0BAD6A}" type="slidenum">
              <a:rPr lang="en-US" smtClean="0"/>
              <a:t>‹#›</a:t>
            </a:fld>
            <a:endParaRPr lang="en-US"/>
          </a:p>
        </p:txBody>
      </p:sp>
    </p:spTree>
    <p:extLst>
      <p:ext uri="{BB962C8B-B14F-4D97-AF65-F5344CB8AC3E}">
        <p14:creationId xmlns:p14="http://schemas.microsoft.com/office/powerpoint/2010/main" val="141920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29CF5-C5BB-4B84-BE18-51D25B40D119}" type="datetimeFigureOut">
              <a:rPr lang="en-US" smtClean="0"/>
              <a:t>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9202E-BAD7-4F5C-8207-C2C9FA0BAD6A}" type="slidenum">
              <a:rPr lang="en-US" smtClean="0"/>
              <a:t>‹#›</a:t>
            </a:fld>
            <a:endParaRPr lang="en-US"/>
          </a:p>
        </p:txBody>
      </p:sp>
    </p:spTree>
    <p:extLst>
      <p:ext uri="{BB962C8B-B14F-4D97-AF65-F5344CB8AC3E}">
        <p14:creationId xmlns:p14="http://schemas.microsoft.com/office/powerpoint/2010/main" val="23622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5200" y="5105400"/>
            <a:ext cx="1600201" cy="160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1447800"/>
            <a:ext cx="8077200" cy="2862322"/>
          </a:xfrm>
          <a:prstGeom prst="rect">
            <a:avLst/>
          </a:prstGeom>
        </p:spPr>
        <p:txBody>
          <a:bodyPr wrap="square">
            <a:spAutoFit/>
          </a:bodyPr>
          <a:lstStyle/>
          <a:p>
            <a:pPr algn="ctr"/>
            <a:r>
              <a:rPr lang="en-US" sz="5400" b="1" dirty="0"/>
              <a:t>Developing a Culture of Generosity in a Congregation</a:t>
            </a:r>
            <a:r>
              <a:rPr lang="en-US" dirty="0"/>
              <a:t/>
            </a:r>
            <a:br>
              <a:rPr lang="en-US" dirty="0"/>
            </a:br>
            <a:endParaRPr lang="en-US" dirty="0"/>
          </a:p>
        </p:txBody>
      </p:sp>
    </p:spTree>
    <p:extLst>
      <p:ext uri="{BB962C8B-B14F-4D97-AF65-F5344CB8AC3E}">
        <p14:creationId xmlns:p14="http://schemas.microsoft.com/office/powerpoint/2010/main" val="234099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69AB1-1FA6-41CC-974B-44021B7A7463}"/>
              </a:ext>
            </a:extLst>
          </p:cNvPr>
          <p:cNvSpPr>
            <a:spLocks noGrp="1"/>
          </p:cNvSpPr>
          <p:nvPr>
            <p:ph type="title"/>
          </p:nvPr>
        </p:nvSpPr>
        <p:spPr/>
        <p:txBody>
          <a:bodyPr/>
          <a:lstStyle/>
          <a:p>
            <a:r>
              <a:rPr lang="en-US" dirty="0"/>
              <a:t>What Does 0.5% Look Like?</a:t>
            </a:r>
          </a:p>
        </p:txBody>
      </p:sp>
      <p:sp>
        <p:nvSpPr>
          <p:cNvPr id="3" name="Content Placeholder 2">
            <a:extLst>
              <a:ext uri="{FF2B5EF4-FFF2-40B4-BE49-F238E27FC236}">
                <a16:creationId xmlns:a16="http://schemas.microsoft.com/office/drawing/2014/main" xmlns="" id="{FA329719-DDBB-4BAA-B60F-28584918E041}"/>
              </a:ext>
            </a:extLst>
          </p:cNvPr>
          <p:cNvSpPr>
            <a:spLocks noGrp="1"/>
          </p:cNvSpPr>
          <p:nvPr>
            <p:ph idx="1"/>
          </p:nvPr>
        </p:nvSpPr>
        <p:spPr>
          <a:xfrm>
            <a:off x="457200" y="1600200"/>
            <a:ext cx="8229600" cy="4983162"/>
          </a:xfrm>
        </p:spPr>
        <p:txBody>
          <a:bodyPr>
            <a:normAutofit lnSpcReduction="10000"/>
          </a:bodyPr>
          <a:lstStyle/>
          <a:p>
            <a:r>
              <a:rPr lang="en-US" dirty="0"/>
              <a:t>$50,000 annual income X 0.005 = $250 annual increase</a:t>
            </a:r>
          </a:p>
          <a:p>
            <a:r>
              <a:rPr lang="en-US" dirty="0"/>
              <a:t>$250 annual increase / 50 weeks = $5/week increase</a:t>
            </a:r>
          </a:p>
          <a:p>
            <a:r>
              <a:rPr lang="en-US" dirty="0"/>
              <a:t>This is a manageable and sustainable increase </a:t>
            </a:r>
          </a:p>
          <a:p>
            <a:endParaRPr lang="en-US" dirty="0"/>
          </a:p>
          <a:p>
            <a:r>
              <a:rPr lang="en-US" dirty="0"/>
              <a:t>If people averaging 2% of annual income in giving increase by 0.5% of annual income, giving to the congregation would increase by 25%.</a:t>
            </a:r>
          </a:p>
        </p:txBody>
      </p:sp>
    </p:spTree>
    <p:extLst>
      <p:ext uri="{BB962C8B-B14F-4D97-AF65-F5344CB8AC3E}">
        <p14:creationId xmlns:p14="http://schemas.microsoft.com/office/powerpoint/2010/main" val="118445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CBCFF-5669-4183-BFBA-E054871361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97C6E04-D9EE-4B08-BAD6-49E8119414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482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a:t>Rediscovering Macedonia</a:t>
            </a:r>
          </a:p>
        </p:txBody>
      </p:sp>
      <p:sp>
        <p:nvSpPr>
          <p:cNvPr id="8" name="Content Placeholder 7"/>
          <p:cNvSpPr>
            <a:spLocks noGrp="1"/>
          </p:cNvSpPr>
          <p:nvPr>
            <p:ph sz="half" idx="2"/>
          </p:nvPr>
        </p:nvSpPr>
        <p:spPr>
          <a:xfrm>
            <a:off x="152400" y="1524000"/>
            <a:ext cx="8839200" cy="5105400"/>
          </a:xfrm>
        </p:spPr>
        <p:txBody>
          <a:bodyPr>
            <a:noAutofit/>
          </a:bodyPr>
          <a:lstStyle/>
          <a:p>
            <a:r>
              <a:rPr lang="en-US" sz="2000" dirty="0"/>
              <a:t> </a:t>
            </a:r>
            <a:r>
              <a:rPr lang="en-US" sz="2400" dirty="0"/>
              <a:t>We want you to know, brothers and sisters, about the </a:t>
            </a:r>
            <a:r>
              <a:rPr lang="en-US" sz="2400" dirty="0">
                <a:solidFill>
                  <a:srgbClr val="FF0000"/>
                </a:solidFill>
              </a:rPr>
              <a:t>grace</a:t>
            </a:r>
            <a:r>
              <a:rPr lang="en-US" sz="2400" dirty="0"/>
              <a:t> of God that has been granted to the churches of Macedonia;  for during a severe ordeal of affliction, their abundant </a:t>
            </a:r>
            <a:r>
              <a:rPr lang="en-US" sz="2400" dirty="0">
                <a:solidFill>
                  <a:schemeClr val="accent6">
                    <a:lumMod val="75000"/>
                  </a:schemeClr>
                </a:solidFill>
              </a:rPr>
              <a:t>joy</a:t>
            </a:r>
            <a:r>
              <a:rPr lang="en-US" sz="2400" dirty="0"/>
              <a:t> and their extreme poverty have overflowed in a wealth of generosity on their part.  For, as I can testify, they voluntarily gave according to their means, and even beyond their means,  begging us earnestly for the </a:t>
            </a:r>
            <a:r>
              <a:rPr lang="en-US" sz="2400" dirty="0">
                <a:solidFill>
                  <a:srgbClr val="FF0000"/>
                </a:solidFill>
              </a:rPr>
              <a:t>privilege</a:t>
            </a:r>
            <a:r>
              <a:rPr lang="en-US" sz="2400" dirty="0"/>
              <a:t> of sharing in this ministry to the saints—  and this, not merely as we expected; they gave themselves first to the Lord and, by the will of God, to us,  so that we might urge Titus that, as he had already made a beginning, so he should also complete this </a:t>
            </a:r>
            <a:r>
              <a:rPr lang="en-US" sz="2400" dirty="0">
                <a:solidFill>
                  <a:srgbClr val="FF0000"/>
                </a:solidFill>
              </a:rPr>
              <a:t>generous</a:t>
            </a:r>
            <a:r>
              <a:rPr lang="en-US" sz="2400" dirty="0"/>
              <a:t> </a:t>
            </a:r>
            <a:r>
              <a:rPr lang="en-US" sz="2400" dirty="0">
                <a:solidFill>
                  <a:srgbClr val="FF0000"/>
                </a:solidFill>
              </a:rPr>
              <a:t>undertaking</a:t>
            </a:r>
            <a:r>
              <a:rPr lang="en-US" sz="2400" dirty="0"/>
              <a:t> among you.  Now as you excel in everything—in faith, in speech, in knowledge, in utmost eagerness, and in our love for you —so we want you to excel also in this </a:t>
            </a:r>
            <a:r>
              <a:rPr lang="en-US" sz="2400" dirty="0">
                <a:solidFill>
                  <a:srgbClr val="FF0000"/>
                </a:solidFill>
              </a:rPr>
              <a:t>generous</a:t>
            </a:r>
            <a:r>
              <a:rPr lang="en-US" sz="2400" dirty="0"/>
              <a:t> </a:t>
            </a:r>
            <a:r>
              <a:rPr lang="en-US" sz="2400" dirty="0">
                <a:solidFill>
                  <a:srgbClr val="FF0000"/>
                </a:solidFill>
              </a:rPr>
              <a:t>undertaking</a:t>
            </a:r>
            <a:r>
              <a:rPr lang="en-US" sz="2400" dirty="0"/>
              <a:t>.	2 Corinthians 8:1-7</a:t>
            </a:r>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285792"/>
            <a:ext cx="2362200" cy="124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25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rmAutofit fontScale="90000"/>
          </a:bodyPr>
          <a:lstStyle/>
          <a:p>
            <a:r>
              <a:rPr lang="en-US" dirty="0"/>
              <a:t>Other Texts Dealing with Christian Stewardship</a:t>
            </a:r>
          </a:p>
        </p:txBody>
      </p:sp>
      <p:sp>
        <p:nvSpPr>
          <p:cNvPr id="6" name="Content Placeholder 5"/>
          <p:cNvSpPr>
            <a:spLocks noGrp="1"/>
          </p:cNvSpPr>
          <p:nvPr>
            <p:ph idx="1"/>
          </p:nvPr>
        </p:nvSpPr>
        <p:spPr>
          <a:xfrm>
            <a:off x="457200" y="2209800"/>
            <a:ext cx="8229600" cy="3916363"/>
          </a:xfrm>
        </p:spPr>
        <p:txBody>
          <a:bodyPr>
            <a:normAutofit/>
          </a:bodyPr>
          <a:lstStyle/>
          <a:p>
            <a:r>
              <a:rPr lang="en-US" dirty="0"/>
              <a:t>Genesis 8:3f	Genesis 28:16-18</a:t>
            </a:r>
          </a:p>
          <a:p>
            <a:r>
              <a:rPr lang="en-US" dirty="0"/>
              <a:t>Deuteronomy 26:12		2 Samuel 24:24-25</a:t>
            </a:r>
          </a:p>
          <a:p>
            <a:r>
              <a:rPr lang="en-US" dirty="0"/>
              <a:t>Malachi 3:10	Matthew 6:19-21</a:t>
            </a:r>
          </a:p>
          <a:p>
            <a:r>
              <a:rPr lang="en-US" dirty="0"/>
              <a:t>Matthew 6:19-21, 24, 25-34</a:t>
            </a:r>
          </a:p>
          <a:p>
            <a:r>
              <a:rPr lang="en-US" dirty="0"/>
              <a:t>Matthew 13:44-45		Matthew 23:23</a:t>
            </a:r>
          </a:p>
          <a:p>
            <a:r>
              <a:rPr lang="en-US" dirty="0"/>
              <a:t>Mark 10:17-27		Mark 12:41-44</a:t>
            </a:r>
          </a:p>
          <a:p>
            <a:pPr marL="0" indent="0">
              <a:buNone/>
            </a:pPr>
            <a:endParaRPr lang="en-US" sz="4000" dirty="0"/>
          </a:p>
        </p:txBody>
      </p:sp>
    </p:spTree>
    <p:extLst>
      <p:ext uri="{BB962C8B-B14F-4D97-AF65-F5344CB8AC3E}">
        <p14:creationId xmlns:p14="http://schemas.microsoft.com/office/powerpoint/2010/main" val="366229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Texts Dealing with Christian Stewardship</a:t>
            </a:r>
          </a:p>
        </p:txBody>
      </p:sp>
      <p:sp>
        <p:nvSpPr>
          <p:cNvPr id="3" name="Content Placeholder 2"/>
          <p:cNvSpPr>
            <a:spLocks noGrp="1"/>
          </p:cNvSpPr>
          <p:nvPr>
            <p:ph idx="1"/>
          </p:nvPr>
        </p:nvSpPr>
        <p:spPr/>
        <p:txBody>
          <a:bodyPr/>
          <a:lstStyle/>
          <a:p>
            <a:r>
              <a:rPr lang="en-US" dirty="0"/>
              <a:t>Luke 6:24-26		Luke 10:25-37</a:t>
            </a:r>
          </a:p>
          <a:p>
            <a:r>
              <a:rPr lang="en-US" dirty="0"/>
              <a:t>Luke 12-13-21		Luke 14:33</a:t>
            </a:r>
          </a:p>
          <a:p>
            <a:r>
              <a:rPr lang="en-US" dirty="0"/>
              <a:t>Luke 17:19-31		Luke 18:18-27</a:t>
            </a:r>
          </a:p>
          <a:p>
            <a:r>
              <a:rPr lang="en-US" dirty="0"/>
              <a:t>Luke 19:1-10*</a:t>
            </a:r>
          </a:p>
          <a:p>
            <a:endParaRPr lang="en-US" dirty="0"/>
          </a:p>
          <a:p>
            <a:r>
              <a:rPr lang="en-US" dirty="0"/>
              <a:t>2 Corinthians 8:1-15</a:t>
            </a:r>
          </a:p>
          <a:p>
            <a:r>
              <a:rPr lang="en-US" dirty="0"/>
              <a:t>Galatians 5:22		Philippians 4:15-20</a:t>
            </a:r>
          </a:p>
        </p:txBody>
      </p:sp>
    </p:spTree>
    <p:extLst>
      <p:ext uri="{BB962C8B-B14F-4D97-AF65-F5344CB8AC3E}">
        <p14:creationId xmlns:p14="http://schemas.microsoft.com/office/powerpoint/2010/main" val="141566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a:t>Synod Stewardship Resources</a:t>
            </a:r>
          </a:p>
          <a:p>
            <a:pPr lvl="1"/>
            <a:r>
              <a:rPr lang="en-US" dirty="0"/>
              <a:t>http://www.neiasynod.org/ministries/stewardship/</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542926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59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151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35459" y="273050"/>
            <a:ext cx="4390932" cy="585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half" idx="2"/>
          </p:nvPr>
        </p:nvSpPr>
        <p:spPr/>
        <p:txBody>
          <a:bodyPr>
            <a:normAutofit/>
          </a:bodyPr>
          <a:lstStyle/>
          <a:p>
            <a:r>
              <a:rPr lang="en-US" sz="3200" dirty="0"/>
              <a:t>They don’t have to survive to be Christians, but they do have to be generous to be Christians.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953000"/>
            <a:ext cx="160337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5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Picture Placeholder 5"/>
          <p:cNvSpPr>
            <a:spLocks noGrp="1"/>
          </p:cNvSpPr>
          <p:nvPr>
            <p:ph type="pic" idx="1"/>
          </p:nvPr>
        </p:nvSpPr>
        <p:spPr/>
      </p:sp>
      <p:sp>
        <p:nvSpPr>
          <p:cNvPr id="3" name="Content Placeholder 2"/>
          <p:cNvSpPr>
            <a:spLocks noGrp="1"/>
          </p:cNvSpPr>
          <p:nvPr>
            <p:ph type="body" sz="half" idx="2"/>
          </p:nvPr>
        </p:nvSpPr>
        <p:spPr>
          <a:xfrm>
            <a:off x="304800" y="2695303"/>
            <a:ext cx="8305800" cy="3672840"/>
          </a:xfrm>
        </p:spPr>
        <p:txBody>
          <a:bodyPr>
            <a:noAutofit/>
          </a:bodyPr>
          <a:lstStyle/>
          <a:p>
            <a:r>
              <a:rPr lang="en-US" sz="2800" dirty="0"/>
              <a:t>What is the role of the congregational stewardship committee? </a:t>
            </a:r>
          </a:p>
          <a:p>
            <a:r>
              <a:rPr lang="en-US" sz="2800" dirty="0"/>
              <a:t>It is to grow Christian faith through the practice of Christian stewardship, in particular, financial stewardship - just like other committees grow Christian faith through education, worship, service, fellowship, etc. A by-product of this growth in Christian faith is more financial resources to support ministries in the congregation.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5867400" cy="234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8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Is Our Hope &amp; Security?</a:t>
            </a:r>
          </a:p>
        </p:txBody>
      </p:sp>
      <p:sp>
        <p:nvSpPr>
          <p:cNvPr id="6" name="Content Placeholder 5"/>
          <p:cNvSpPr>
            <a:spLocks noGrp="1"/>
          </p:cNvSpPr>
          <p:nvPr>
            <p:ph idx="1"/>
          </p:nvPr>
        </p:nvSpPr>
        <p:spPr>
          <a:xfrm>
            <a:off x="457200" y="1600200"/>
            <a:ext cx="8229600" cy="4953000"/>
          </a:xfrm>
        </p:spPr>
        <p:txBody>
          <a:bodyPr>
            <a:normAutofit lnSpcReduction="10000"/>
          </a:bodyPr>
          <a:lstStyle/>
          <a:p>
            <a:r>
              <a:rPr lang="en-US" sz="3600" dirty="0"/>
              <a:t>One of the greatest competitors against Jesus in America today is money. Money promises hope, security, worth, and identity and is in direct competition with the good news of Jesus. Giving ourselves to God through financial offerings has always been a practice that forces us to live like God is more important than my stuff.</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612873"/>
            <a:ext cx="1222375" cy="121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99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All growth in stewardship is inspired, not demanded</a:t>
            </a:r>
            <a:endParaRPr lang="en-US" dirty="0"/>
          </a:p>
        </p:txBody>
      </p:sp>
      <p:sp>
        <p:nvSpPr>
          <p:cNvPr id="8" name="Text Placeholder 7"/>
          <p:cNvSpPr>
            <a:spLocks noGrp="1"/>
          </p:cNvSpPr>
          <p:nvPr>
            <p:ph type="body" idx="1"/>
          </p:nvPr>
        </p:nvSpPr>
        <p:spPr/>
        <p:txBody>
          <a:bodyPr/>
          <a:lstStyle/>
          <a:p>
            <a:endParaRPr lang="en-US" dirty="0"/>
          </a:p>
        </p:txBody>
      </p:sp>
      <p:sp>
        <p:nvSpPr>
          <p:cNvPr id="6" name="Content Placeholder 5"/>
          <p:cNvSpPr>
            <a:spLocks noGrp="1"/>
          </p:cNvSpPr>
          <p:nvPr>
            <p:ph sz="half" idx="2"/>
          </p:nvPr>
        </p:nvSpPr>
        <p:spPr>
          <a:xfrm>
            <a:off x="457200" y="1524000"/>
            <a:ext cx="4040188" cy="4602163"/>
          </a:xfrm>
        </p:spPr>
        <p:txBody>
          <a:bodyPr>
            <a:noAutofit/>
          </a:bodyPr>
          <a:lstStyle/>
          <a:p>
            <a:r>
              <a:rPr lang="en-US" sz="3600" dirty="0"/>
              <a:t>The congregation inspires its members by being committed, joyful, proportionate givers of its own financial resources.</a:t>
            </a:r>
          </a:p>
        </p:txBody>
      </p:sp>
      <p:sp>
        <p:nvSpPr>
          <p:cNvPr id="9" name="Text Placeholder 8"/>
          <p:cNvSpPr>
            <a:spLocks noGrp="1"/>
          </p:cNvSpPr>
          <p:nvPr>
            <p:ph type="body" sz="quarter" idx="3"/>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3048000"/>
            <a:ext cx="40481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368614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784350"/>
          </a:xfrm>
        </p:spPr>
        <p:txBody>
          <a:bodyPr>
            <a:noAutofit/>
          </a:bodyPr>
          <a:lstStyle/>
          <a:p>
            <a:r>
              <a:rPr lang="en-US" sz="2400" dirty="0"/>
              <a:t>All growth in stewardship is inspired, not demanded</a:t>
            </a:r>
          </a:p>
        </p:txBody>
      </p:sp>
      <p:sp>
        <p:nvSpPr>
          <p:cNvPr id="3" name="Content Placeholder 2"/>
          <p:cNvSpPr>
            <a:spLocks noGrp="1"/>
          </p:cNvSpPr>
          <p:nvPr>
            <p:ph idx="1"/>
          </p:nvPr>
        </p:nvSpPr>
        <p:spPr>
          <a:xfrm>
            <a:off x="3575050" y="273050"/>
            <a:ext cx="5111750" cy="6203950"/>
          </a:xfrm>
        </p:spPr>
        <p:txBody>
          <a:bodyPr>
            <a:normAutofit fontScale="92500"/>
          </a:bodyPr>
          <a:lstStyle/>
          <a:p>
            <a:r>
              <a:rPr lang="en-US" dirty="0"/>
              <a:t>Pastoral and lay leadership in the congregation inspire the members and others who worship with them to grow in financial stewardship by talking about their own practice of stewardship and </a:t>
            </a:r>
            <a:r>
              <a:rPr lang="en-US" b="1" i="1" dirty="0"/>
              <a:t>how it relates to their faith in the Good News of Jesus</a:t>
            </a:r>
            <a:r>
              <a:rPr lang="en-US" dirty="0"/>
              <a:t>. People in the congregation will rarely grow to give more than the leaders of the congregation.</a:t>
            </a:r>
          </a:p>
        </p:txBody>
      </p:sp>
      <p:sp>
        <p:nvSpPr>
          <p:cNvPr id="4" name="Text Placeholder 3"/>
          <p:cNvSpPr>
            <a:spLocks noGrp="1"/>
          </p:cNvSpPr>
          <p:nvPr>
            <p:ph type="body" sz="half" idx="2"/>
          </p:nvPr>
        </p:nvSpPr>
        <p:spPr>
          <a:xfrm>
            <a:off x="457201" y="2133600"/>
            <a:ext cx="2895600" cy="3992563"/>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3009900"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00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276600" cy="1371600"/>
          </a:xfrm>
        </p:spPr>
        <p:txBody>
          <a:bodyPr>
            <a:noAutofit/>
          </a:bodyPr>
          <a:lstStyle/>
          <a:p>
            <a:r>
              <a:rPr lang="en-US" sz="2800" dirty="0"/>
              <a:t>All growth in stewardship is inspired, not demanded</a:t>
            </a:r>
          </a:p>
        </p:txBody>
      </p:sp>
      <p:sp>
        <p:nvSpPr>
          <p:cNvPr id="4" name="Text Placeholder 3"/>
          <p:cNvSpPr>
            <a:spLocks noGrp="1"/>
          </p:cNvSpPr>
          <p:nvPr>
            <p:ph type="body" sz="half" idx="2"/>
          </p:nvPr>
        </p:nvSpPr>
        <p:spPr>
          <a:xfrm>
            <a:off x="304800" y="2097384"/>
            <a:ext cx="4267200" cy="4796834"/>
          </a:xfrm>
        </p:spPr>
        <p:txBody>
          <a:bodyPr>
            <a:noAutofit/>
          </a:bodyPr>
          <a:lstStyle/>
          <a:p>
            <a:pPr lvl="0"/>
            <a:r>
              <a:rPr lang="en-US" sz="2800" dirty="0"/>
              <a:t>Mission interpretation will inspire people in the congregation to trust, not only God, but also, the effective management of the congregation, synod, and churchwide expressions of the church to turn their gifts into ministry.</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8641" y="609600"/>
            <a:ext cx="470535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C:\Users\Pastor\Pictures\ELCA logo 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311198"/>
            <a:ext cx="1971675" cy="18702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Pastor\Pictures\elca_malaria_campaign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964" y="5638800"/>
            <a:ext cx="4400814" cy="106303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Pastor\Pictures\Bethlehem's Logo 2009\BLCfinalLogo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473" y="4495801"/>
            <a:ext cx="3773359" cy="11072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727510"/>
            <a:ext cx="1514456" cy="269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46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458200" cy="1143000"/>
          </a:xfrm>
        </p:spPr>
        <p:txBody>
          <a:bodyPr>
            <a:normAutofit/>
          </a:bodyPr>
          <a:lstStyle/>
          <a:p>
            <a:r>
              <a:rPr lang="en-US" b="1" dirty="0"/>
              <a:t>Did I Just Shoot Myself in the Foot?</a:t>
            </a:r>
          </a:p>
        </p:txBody>
      </p:sp>
      <p:sp>
        <p:nvSpPr>
          <p:cNvPr id="6" name="Content Placeholder 5"/>
          <p:cNvSpPr>
            <a:spLocks noGrp="1"/>
          </p:cNvSpPr>
          <p:nvPr>
            <p:ph idx="1"/>
          </p:nvPr>
        </p:nvSpPr>
        <p:spPr>
          <a:xfrm>
            <a:off x="228600" y="1295400"/>
            <a:ext cx="8686800" cy="5257800"/>
          </a:xfrm>
        </p:spPr>
        <p:txBody>
          <a:bodyPr>
            <a:normAutofit/>
          </a:bodyPr>
          <a:lstStyle/>
          <a:p>
            <a:pPr lvl="0"/>
            <a:r>
              <a:rPr lang="en-US" dirty="0"/>
              <a:t>Retire the word “budget” in favor of “Ministry Plan”</a:t>
            </a:r>
          </a:p>
          <a:p>
            <a:pPr lvl="0"/>
            <a:r>
              <a:rPr lang="en-US" dirty="0"/>
              <a:t>Never talk about giving to the church; </a:t>
            </a:r>
            <a:r>
              <a:rPr lang="en-US" b="1" dirty="0"/>
              <a:t>we always give to</a:t>
            </a:r>
            <a:r>
              <a:rPr lang="en-US" dirty="0"/>
              <a:t> </a:t>
            </a:r>
            <a:r>
              <a:rPr lang="en-US" b="1" dirty="0"/>
              <a:t>God</a:t>
            </a:r>
            <a:r>
              <a:rPr lang="en-US" dirty="0"/>
              <a:t> through the church. </a:t>
            </a:r>
          </a:p>
          <a:p>
            <a:r>
              <a:rPr lang="en-US" dirty="0"/>
              <a:t>Never give people the impression that you are more interested in their money than you are in them as people.</a:t>
            </a:r>
          </a:p>
          <a:p>
            <a:r>
              <a:rPr lang="en-US" dirty="0"/>
              <a:t>Don’t emphasize designated giving. Control issues are involved. </a:t>
            </a:r>
          </a:p>
        </p:txBody>
      </p:sp>
    </p:spTree>
    <p:extLst>
      <p:ext uri="{BB962C8B-B14F-4D97-AF65-F5344CB8AC3E}">
        <p14:creationId xmlns:p14="http://schemas.microsoft.com/office/powerpoint/2010/main" val="376483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All growth in stewardship is inspired, not demanded</a:t>
            </a:r>
            <a:endParaRPr lang="en-US" dirty="0"/>
          </a:p>
        </p:txBody>
      </p:sp>
      <p:sp>
        <p:nvSpPr>
          <p:cNvPr id="3" name="Content Placeholder 2"/>
          <p:cNvSpPr>
            <a:spLocks noGrp="1"/>
          </p:cNvSpPr>
          <p:nvPr>
            <p:ph idx="1"/>
          </p:nvPr>
        </p:nvSpPr>
        <p:spPr/>
        <p:txBody>
          <a:bodyPr/>
          <a:lstStyle/>
          <a:p>
            <a:r>
              <a:rPr lang="en-US" dirty="0"/>
              <a:t>Pastoral and lay leadership inspire people in the congregation to be thoughtful and prayerful in their decisions to give by being enthusiastic supporters of an annual opportunity for Christians to commit themselves to a disciplined level of giving.</a:t>
            </a:r>
          </a:p>
          <a:p>
            <a:pPr lvl="6"/>
            <a:r>
              <a:rPr lang="en-US" sz="3200" dirty="0"/>
              <a:t>Consider 0.5</a:t>
            </a:r>
            <a:r>
              <a:rPr lang="en-US" sz="3200"/>
              <a:t>% increase</a:t>
            </a:r>
            <a:endParaRPr lang="en-US" sz="3200"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76800"/>
            <a:ext cx="1828800" cy="181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773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697</Words>
  <Application>Microsoft Office PowerPoint</Application>
  <PresentationFormat>On-screen Show (4:3)</PresentationFormat>
  <Paragraphs>45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Who Is Our Hope &amp; Security?</vt:lpstr>
      <vt:lpstr>All growth in stewardship is inspired, not demanded</vt:lpstr>
      <vt:lpstr>All growth in stewardship is inspired, not demanded</vt:lpstr>
      <vt:lpstr>All growth in stewardship is inspired, not demanded</vt:lpstr>
      <vt:lpstr>Did I Just Shoot Myself in the Foot?</vt:lpstr>
      <vt:lpstr>All growth in stewardship is inspired, not demanded</vt:lpstr>
      <vt:lpstr>What Does 0.5% Look Like?</vt:lpstr>
      <vt:lpstr>PowerPoint Presentation</vt:lpstr>
      <vt:lpstr>Rediscovering Macedonia</vt:lpstr>
      <vt:lpstr>Other Texts Dealing with Christian Stewardship</vt:lpstr>
      <vt:lpstr>Other Texts Dealing with Christian Stewardship</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dc:creator>
  <cp:lastModifiedBy>Marcia Hahn</cp:lastModifiedBy>
  <cp:revision>25</cp:revision>
  <dcterms:created xsi:type="dcterms:W3CDTF">2014-05-28T20:26:02Z</dcterms:created>
  <dcterms:modified xsi:type="dcterms:W3CDTF">2018-02-28T18:04:09Z</dcterms:modified>
</cp:coreProperties>
</file>