
<file path=[Content_Types].xml><?xml version="1.0" encoding="utf-8"?>
<Types xmlns="http://schemas.openxmlformats.org/package/2006/content-types">
  <Default Extension="xml" ContentType="application/xml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86" r:id="rId3"/>
    <p:sldId id="288" r:id="rId4"/>
    <p:sldId id="258" r:id="rId5"/>
    <p:sldId id="259" r:id="rId6"/>
    <p:sldId id="260" r:id="rId7"/>
    <p:sldId id="261" r:id="rId8"/>
    <p:sldId id="289" r:id="rId9"/>
    <p:sldId id="262" r:id="rId10"/>
    <p:sldId id="263" r:id="rId11"/>
    <p:sldId id="264" r:id="rId12"/>
    <p:sldId id="290" r:id="rId13"/>
    <p:sldId id="265" r:id="rId14"/>
    <p:sldId id="291" r:id="rId15"/>
    <p:sldId id="267" r:id="rId16"/>
    <p:sldId id="292" r:id="rId17"/>
    <p:sldId id="268" r:id="rId18"/>
    <p:sldId id="293" r:id="rId19"/>
    <p:sldId id="269" r:id="rId20"/>
    <p:sldId id="294" r:id="rId21"/>
    <p:sldId id="270" r:id="rId22"/>
    <p:sldId id="271" r:id="rId23"/>
    <p:sldId id="272" r:id="rId24"/>
    <p:sldId id="295" r:id="rId25"/>
    <p:sldId id="296" r:id="rId26"/>
    <p:sldId id="297" r:id="rId27"/>
    <p:sldId id="274" r:id="rId28"/>
    <p:sldId id="275" r:id="rId29"/>
    <p:sldId id="276" r:id="rId30"/>
    <p:sldId id="277" r:id="rId31"/>
    <p:sldId id="278" r:id="rId32"/>
    <p:sldId id="280" r:id="rId33"/>
    <p:sldId id="301" r:id="rId34"/>
    <p:sldId id="298" r:id="rId35"/>
    <p:sldId id="299" r:id="rId36"/>
    <p:sldId id="300" r:id="rId37"/>
    <p:sldId id="282" r:id="rId38"/>
    <p:sldId id="283" r:id="rId39"/>
    <p:sldId id="284" r:id="rId40"/>
    <p:sldId id="285" r:id="rId41"/>
    <p:sldId id="279" r:id="rId42"/>
  </p:sldIdLst>
  <p:sldSz cx="12192000" cy="6858000"/>
  <p:notesSz cx="7102475" cy="93884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A0A0A"/>
    <a:srgbClr val="F2D728"/>
    <a:srgbClr val="61B355"/>
    <a:srgbClr val="CA2430"/>
    <a:srgbClr val="75347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76" d="100"/>
          <a:sy n="76" d="100"/>
        </p:scale>
        <p:origin x="-1168" y="-8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46" Type="http://schemas.openxmlformats.org/officeDocument/2006/relationships/theme" Target="theme/theme1.xml"/><Relationship Id="rId47" Type="http://schemas.openxmlformats.org/officeDocument/2006/relationships/tableStyles" Target="tableStyles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slide" Target="slides/slide41.xml"/><Relationship Id="rId43" Type="http://schemas.openxmlformats.org/officeDocument/2006/relationships/printerSettings" Target="printerSettings/printerSettings1.bin"/><Relationship Id="rId44" Type="http://schemas.openxmlformats.org/officeDocument/2006/relationships/presProps" Target="presProps.xml"/><Relationship Id="rId45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31A5A39-B3D1-914F-B30C-BF75AB988A1D}" type="doc">
      <dgm:prSet loTypeId="urn:microsoft.com/office/officeart/2005/8/layout/chevron1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56A26FB9-99E0-0540-8412-7ADD865ACCC5}">
      <dgm:prSet/>
      <dgm:spPr>
        <a:solidFill>
          <a:srgbClr val="CA2430"/>
        </a:solidFill>
      </dgm:spPr>
      <dgm:t>
        <a:bodyPr/>
        <a:lstStyle/>
        <a:p>
          <a:pPr rtl="0"/>
          <a:r>
            <a:rPr lang="en-US" dirty="0" smtClean="0">
              <a:solidFill>
                <a:schemeClr val="bg1"/>
              </a:solidFill>
              <a:latin typeface="Century Gothic"/>
              <a:cs typeface="Century Gothic"/>
            </a:rPr>
            <a:t>Specific</a:t>
          </a:r>
          <a:endParaRPr lang="en-US" dirty="0">
            <a:solidFill>
              <a:schemeClr val="bg1"/>
            </a:solidFill>
            <a:latin typeface="Century Gothic"/>
            <a:cs typeface="Century Gothic"/>
          </a:endParaRPr>
        </a:p>
      </dgm:t>
    </dgm:pt>
    <dgm:pt modelId="{7EAA45EF-04D1-D64A-92FC-88703B50B367}" type="parTrans" cxnId="{AC49FA5F-81C6-5749-B1EA-00312489C035}">
      <dgm:prSet/>
      <dgm:spPr/>
      <dgm:t>
        <a:bodyPr/>
        <a:lstStyle/>
        <a:p>
          <a:endParaRPr lang="en-US"/>
        </a:p>
      </dgm:t>
    </dgm:pt>
    <dgm:pt modelId="{2A921A4E-31F2-6C47-A728-3BDE43E901EB}" type="sibTrans" cxnId="{AC49FA5F-81C6-5749-B1EA-00312489C035}">
      <dgm:prSet/>
      <dgm:spPr/>
      <dgm:t>
        <a:bodyPr/>
        <a:lstStyle/>
        <a:p>
          <a:endParaRPr lang="en-US"/>
        </a:p>
      </dgm:t>
    </dgm:pt>
    <dgm:pt modelId="{D7580429-8E14-4B46-81CE-0EE26A90423C}">
      <dgm:prSet/>
      <dgm:spPr>
        <a:solidFill>
          <a:srgbClr val="61B355"/>
        </a:solidFill>
      </dgm:spPr>
      <dgm:t>
        <a:bodyPr/>
        <a:lstStyle/>
        <a:p>
          <a:pPr rtl="0"/>
          <a:r>
            <a:rPr lang="en-US" dirty="0" smtClean="0">
              <a:latin typeface="Century Gothic"/>
              <a:cs typeface="Century Gothic"/>
            </a:rPr>
            <a:t>Measurable</a:t>
          </a:r>
          <a:endParaRPr lang="en-US" dirty="0">
            <a:latin typeface="Century Gothic"/>
            <a:cs typeface="Century Gothic"/>
          </a:endParaRPr>
        </a:p>
      </dgm:t>
    </dgm:pt>
    <dgm:pt modelId="{A22D6716-6C63-3643-A4D3-8C25F750C756}" type="parTrans" cxnId="{A1C0A494-D553-BD41-BAB6-7B417494D70F}">
      <dgm:prSet/>
      <dgm:spPr/>
      <dgm:t>
        <a:bodyPr/>
        <a:lstStyle/>
        <a:p>
          <a:endParaRPr lang="en-US"/>
        </a:p>
      </dgm:t>
    </dgm:pt>
    <dgm:pt modelId="{B98B88EE-1D28-3540-A597-B3792CD20C4F}" type="sibTrans" cxnId="{A1C0A494-D553-BD41-BAB6-7B417494D70F}">
      <dgm:prSet/>
      <dgm:spPr/>
      <dgm:t>
        <a:bodyPr/>
        <a:lstStyle/>
        <a:p>
          <a:endParaRPr lang="en-US"/>
        </a:p>
      </dgm:t>
    </dgm:pt>
    <dgm:pt modelId="{406BEA64-EA2A-A442-B227-2151EC32338C}">
      <dgm:prSet/>
      <dgm:spPr>
        <a:solidFill>
          <a:srgbClr val="0A0A0A"/>
        </a:solidFill>
      </dgm:spPr>
      <dgm:t>
        <a:bodyPr/>
        <a:lstStyle/>
        <a:p>
          <a:pPr rtl="0"/>
          <a:r>
            <a:rPr lang="en-US" dirty="0" smtClean="0">
              <a:latin typeface="Century Gothic"/>
              <a:cs typeface="Century Gothic"/>
            </a:rPr>
            <a:t>Achievable</a:t>
          </a:r>
          <a:endParaRPr lang="en-US" dirty="0">
            <a:latin typeface="Century Gothic"/>
            <a:cs typeface="Century Gothic"/>
          </a:endParaRPr>
        </a:p>
      </dgm:t>
    </dgm:pt>
    <dgm:pt modelId="{F36D6ABC-EDA7-FC4C-846A-DEE0D13BD380}" type="parTrans" cxnId="{E3D05F2D-7705-C64E-A1FF-676EE668EABD}">
      <dgm:prSet/>
      <dgm:spPr/>
      <dgm:t>
        <a:bodyPr/>
        <a:lstStyle/>
        <a:p>
          <a:endParaRPr lang="en-US"/>
        </a:p>
      </dgm:t>
    </dgm:pt>
    <dgm:pt modelId="{0B4EC4C1-3817-854B-B58F-97C53E440944}" type="sibTrans" cxnId="{E3D05F2D-7705-C64E-A1FF-676EE668EABD}">
      <dgm:prSet/>
      <dgm:spPr/>
      <dgm:t>
        <a:bodyPr/>
        <a:lstStyle/>
        <a:p>
          <a:endParaRPr lang="en-US"/>
        </a:p>
      </dgm:t>
    </dgm:pt>
    <dgm:pt modelId="{2EBFDAC9-37FD-274B-9D93-6E96FBA5466C}">
      <dgm:prSet/>
      <dgm:spPr>
        <a:solidFill>
          <a:srgbClr val="753470"/>
        </a:solidFill>
      </dgm:spPr>
      <dgm:t>
        <a:bodyPr/>
        <a:lstStyle/>
        <a:p>
          <a:pPr rtl="0"/>
          <a:r>
            <a:rPr lang="en-US" dirty="0" smtClean="0">
              <a:latin typeface="Century Gothic"/>
              <a:cs typeface="Century Gothic"/>
            </a:rPr>
            <a:t>Realistic</a:t>
          </a:r>
          <a:endParaRPr lang="en-US" dirty="0">
            <a:latin typeface="Century Gothic"/>
            <a:cs typeface="Century Gothic"/>
          </a:endParaRPr>
        </a:p>
      </dgm:t>
    </dgm:pt>
    <dgm:pt modelId="{B5E6A4CE-1825-6A48-90A5-E49B7681234A}" type="parTrans" cxnId="{006B33AC-DF35-B246-B373-F9AF4E226157}">
      <dgm:prSet/>
      <dgm:spPr/>
      <dgm:t>
        <a:bodyPr/>
        <a:lstStyle/>
        <a:p>
          <a:endParaRPr lang="en-US"/>
        </a:p>
      </dgm:t>
    </dgm:pt>
    <dgm:pt modelId="{8D304042-0C89-704B-8EB8-799E5F7F565E}" type="sibTrans" cxnId="{006B33AC-DF35-B246-B373-F9AF4E226157}">
      <dgm:prSet/>
      <dgm:spPr/>
      <dgm:t>
        <a:bodyPr/>
        <a:lstStyle/>
        <a:p>
          <a:endParaRPr lang="en-US"/>
        </a:p>
      </dgm:t>
    </dgm:pt>
    <dgm:pt modelId="{C59FBF7C-5A3B-AD43-9F6E-E162AD7521CD}">
      <dgm:prSet/>
      <dgm:spPr>
        <a:solidFill>
          <a:srgbClr val="F2D728"/>
        </a:solidFill>
      </dgm:spPr>
      <dgm:t>
        <a:bodyPr/>
        <a:lstStyle/>
        <a:p>
          <a:pPr rtl="0"/>
          <a:r>
            <a:rPr lang="en-US" dirty="0" smtClean="0">
              <a:latin typeface="Century Gothic"/>
              <a:cs typeface="Century Gothic"/>
            </a:rPr>
            <a:t>Trackable</a:t>
          </a:r>
          <a:endParaRPr lang="en-US" dirty="0">
            <a:latin typeface="Century Gothic"/>
            <a:cs typeface="Century Gothic"/>
          </a:endParaRPr>
        </a:p>
      </dgm:t>
    </dgm:pt>
    <dgm:pt modelId="{9C6D4A2F-D814-A244-A87A-219852AE3FA4}" type="parTrans" cxnId="{1C30C082-B591-3B4A-A40B-2EFA9059B95E}">
      <dgm:prSet/>
      <dgm:spPr/>
      <dgm:t>
        <a:bodyPr/>
        <a:lstStyle/>
        <a:p>
          <a:endParaRPr lang="en-US"/>
        </a:p>
      </dgm:t>
    </dgm:pt>
    <dgm:pt modelId="{999F9F9B-7FBE-7B45-BC70-416DA9A13682}" type="sibTrans" cxnId="{1C30C082-B591-3B4A-A40B-2EFA9059B95E}">
      <dgm:prSet/>
      <dgm:spPr/>
      <dgm:t>
        <a:bodyPr/>
        <a:lstStyle/>
        <a:p>
          <a:endParaRPr lang="en-US"/>
        </a:p>
      </dgm:t>
    </dgm:pt>
    <dgm:pt modelId="{8C5217FF-4216-9946-A21A-AC65392812BC}" type="pres">
      <dgm:prSet presAssocID="{E31A5A39-B3D1-914F-B30C-BF75AB988A1D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4B4C546C-044F-AC4F-B997-1CC033BBEA79}" type="pres">
      <dgm:prSet presAssocID="{56A26FB9-99E0-0540-8412-7ADD865ACCC5}" presName="parTxOnly" presStyleLbl="node1" presStyleIdx="0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32F5BC4-FDBE-B048-B0DF-524C3AFE83E1}" type="pres">
      <dgm:prSet presAssocID="{2A921A4E-31F2-6C47-A728-3BDE43E901EB}" presName="parTxOnlySpace" presStyleCnt="0"/>
      <dgm:spPr/>
    </dgm:pt>
    <dgm:pt modelId="{3915E5B2-BD4E-3741-8099-B8703498A142}" type="pres">
      <dgm:prSet presAssocID="{D7580429-8E14-4B46-81CE-0EE26A90423C}" presName="parTxOnly" presStyleLbl="node1" presStyleIdx="1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4CEE1AF-8AAE-524D-88CD-331A9C3CDB0A}" type="pres">
      <dgm:prSet presAssocID="{B98B88EE-1D28-3540-A597-B3792CD20C4F}" presName="parTxOnlySpace" presStyleCnt="0"/>
      <dgm:spPr/>
    </dgm:pt>
    <dgm:pt modelId="{F08C5D82-F81A-EE4C-B107-28D0B590E0DE}" type="pres">
      <dgm:prSet presAssocID="{406BEA64-EA2A-A442-B227-2151EC32338C}" presName="parTxOnly" presStyleLbl="node1" presStyleIdx="2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AADB1DE-4E34-854A-9515-F700196D1952}" type="pres">
      <dgm:prSet presAssocID="{0B4EC4C1-3817-854B-B58F-97C53E440944}" presName="parTxOnlySpace" presStyleCnt="0"/>
      <dgm:spPr/>
    </dgm:pt>
    <dgm:pt modelId="{5C4FD5DC-1F9D-9749-9DE1-827A0A04B979}" type="pres">
      <dgm:prSet presAssocID="{2EBFDAC9-37FD-274B-9D93-6E96FBA5466C}" presName="parTxOnly" presStyleLbl="node1" presStyleIdx="3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E3D8BFA-1907-CE43-9781-A67E98022DB2}" type="pres">
      <dgm:prSet presAssocID="{8D304042-0C89-704B-8EB8-799E5F7F565E}" presName="parTxOnlySpace" presStyleCnt="0"/>
      <dgm:spPr/>
    </dgm:pt>
    <dgm:pt modelId="{21CDC3A3-F08F-DB45-A774-56C8ADB2939C}" type="pres">
      <dgm:prSet presAssocID="{C59FBF7C-5A3B-AD43-9F6E-E162AD7521CD}" presName="parTxOnly" presStyleLbl="node1" presStyleIdx="4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36329DFC-EB5F-FC41-8520-E101D9BC2BAE}" type="presOf" srcId="{C59FBF7C-5A3B-AD43-9F6E-E162AD7521CD}" destId="{21CDC3A3-F08F-DB45-A774-56C8ADB2939C}" srcOrd="0" destOrd="0" presId="urn:microsoft.com/office/officeart/2005/8/layout/chevron1"/>
    <dgm:cxn modelId="{423C0FF1-5A9A-8447-89D7-824C02C0AEF0}" type="presOf" srcId="{406BEA64-EA2A-A442-B227-2151EC32338C}" destId="{F08C5D82-F81A-EE4C-B107-28D0B590E0DE}" srcOrd="0" destOrd="0" presId="urn:microsoft.com/office/officeart/2005/8/layout/chevron1"/>
    <dgm:cxn modelId="{86A15A3F-389C-5349-8189-A54CD411F1B7}" type="presOf" srcId="{D7580429-8E14-4B46-81CE-0EE26A90423C}" destId="{3915E5B2-BD4E-3741-8099-B8703498A142}" srcOrd="0" destOrd="0" presId="urn:microsoft.com/office/officeart/2005/8/layout/chevron1"/>
    <dgm:cxn modelId="{1C30C082-B591-3B4A-A40B-2EFA9059B95E}" srcId="{E31A5A39-B3D1-914F-B30C-BF75AB988A1D}" destId="{C59FBF7C-5A3B-AD43-9F6E-E162AD7521CD}" srcOrd="4" destOrd="0" parTransId="{9C6D4A2F-D814-A244-A87A-219852AE3FA4}" sibTransId="{999F9F9B-7FBE-7B45-BC70-416DA9A13682}"/>
    <dgm:cxn modelId="{AC49FA5F-81C6-5749-B1EA-00312489C035}" srcId="{E31A5A39-B3D1-914F-B30C-BF75AB988A1D}" destId="{56A26FB9-99E0-0540-8412-7ADD865ACCC5}" srcOrd="0" destOrd="0" parTransId="{7EAA45EF-04D1-D64A-92FC-88703B50B367}" sibTransId="{2A921A4E-31F2-6C47-A728-3BDE43E901EB}"/>
    <dgm:cxn modelId="{2AEBCA4F-65C5-1E46-8497-0CC35E62F128}" type="presOf" srcId="{E31A5A39-B3D1-914F-B30C-BF75AB988A1D}" destId="{8C5217FF-4216-9946-A21A-AC65392812BC}" srcOrd="0" destOrd="0" presId="urn:microsoft.com/office/officeart/2005/8/layout/chevron1"/>
    <dgm:cxn modelId="{006B33AC-DF35-B246-B373-F9AF4E226157}" srcId="{E31A5A39-B3D1-914F-B30C-BF75AB988A1D}" destId="{2EBFDAC9-37FD-274B-9D93-6E96FBA5466C}" srcOrd="3" destOrd="0" parTransId="{B5E6A4CE-1825-6A48-90A5-E49B7681234A}" sibTransId="{8D304042-0C89-704B-8EB8-799E5F7F565E}"/>
    <dgm:cxn modelId="{4E928FB8-2A17-334B-A498-37BCBEC43E11}" type="presOf" srcId="{56A26FB9-99E0-0540-8412-7ADD865ACCC5}" destId="{4B4C546C-044F-AC4F-B997-1CC033BBEA79}" srcOrd="0" destOrd="0" presId="urn:microsoft.com/office/officeart/2005/8/layout/chevron1"/>
    <dgm:cxn modelId="{A1C0A494-D553-BD41-BAB6-7B417494D70F}" srcId="{E31A5A39-B3D1-914F-B30C-BF75AB988A1D}" destId="{D7580429-8E14-4B46-81CE-0EE26A90423C}" srcOrd="1" destOrd="0" parTransId="{A22D6716-6C63-3643-A4D3-8C25F750C756}" sibTransId="{B98B88EE-1D28-3540-A597-B3792CD20C4F}"/>
    <dgm:cxn modelId="{E3D05F2D-7705-C64E-A1FF-676EE668EABD}" srcId="{E31A5A39-B3D1-914F-B30C-BF75AB988A1D}" destId="{406BEA64-EA2A-A442-B227-2151EC32338C}" srcOrd="2" destOrd="0" parTransId="{F36D6ABC-EDA7-FC4C-846A-DEE0D13BD380}" sibTransId="{0B4EC4C1-3817-854B-B58F-97C53E440944}"/>
    <dgm:cxn modelId="{F9E947FE-7C76-FF41-A400-5A0F99F457D6}" type="presOf" srcId="{2EBFDAC9-37FD-274B-9D93-6E96FBA5466C}" destId="{5C4FD5DC-1F9D-9749-9DE1-827A0A04B979}" srcOrd="0" destOrd="0" presId="urn:microsoft.com/office/officeart/2005/8/layout/chevron1"/>
    <dgm:cxn modelId="{6707660F-C634-0D4E-A6E2-66038934A394}" type="presParOf" srcId="{8C5217FF-4216-9946-A21A-AC65392812BC}" destId="{4B4C546C-044F-AC4F-B997-1CC033BBEA79}" srcOrd="0" destOrd="0" presId="urn:microsoft.com/office/officeart/2005/8/layout/chevron1"/>
    <dgm:cxn modelId="{EF1CAF44-968F-154C-83E3-B68D781543BB}" type="presParOf" srcId="{8C5217FF-4216-9946-A21A-AC65392812BC}" destId="{732F5BC4-FDBE-B048-B0DF-524C3AFE83E1}" srcOrd="1" destOrd="0" presId="urn:microsoft.com/office/officeart/2005/8/layout/chevron1"/>
    <dgm:cxn modelId="{2C31E67B-5851-C442-AEE1-D7C5DA57B3A1}" type="presParOf" srcId="{8C5217FF-4216-9946-A21A-AC65392812BC}" destId="{3915E5B2-BD4E-3741-8099-B8703498A142}" srcOrd="2" destOrd="0" presId="urn:microsoft.com/office/officeart/2005/8/layout/chevron1"/>
    <dgm:cxn modelId="{B7347C35-6649-E948-9616-3EFDB15FCB26}" type="presParOf" srcId="{8C5217FF-4216-9946-A21A-AC65392812BC}" destId="{64CEE1AF-8AAE-524D-88CD-331A9C3CDB0A}" srcOrd="3" destOrd="0" presId="urn:microsoft.com/office/officeart/2005/8/layout/chevron1"/>
    <dgm:cxn modelId="{4417F00E-1C19-3045-BDF0-8EEDDCB21F5F}" type="presParOf" srcId="{8C5217FF-4216-9946-A21A-AC65392812BC}" destId="{F08C5D82-F81A-EE4C-B107-28D0B590E0DE}" srcOrd="4" destOrd="0" presId="urn:microsoft.com/office/officeart/2005/8/layout/chevron1"/>
    <dgm:cxn modelId="{DA3FA0DA-EA37-F749-A9BC-BE95FDFD8149}" type="presParOf" srcId="{8C5217FF-4216-9946-A21A-AC65392812BC}" destId="{CAADB1DE-4E34-854A-9515-F700196D1952}" srcOrd="5" destOrd="0" presId="urn:microsoft.com/office/officeart/2005/8/layout/chevron1"/>
    <dgm:cxn modelId="{E6FD3EAB-234C-244E-814B-BB6FF99F1B36}" type="presParOf" srcId="{8C5217FF-4216-9946-A21A-AC65392812BC}" destId="{5C4FD5DC-1F9D-9749-9DE1-827A0A04B979}" srcOrd="6" destOrd="0" presId="urn:microsoft.com/office/officeart/2005/8/layout/chevron1"/>
    <dgm:cxn modelId="{143016F5-8324-9F43-A53A-5C13FECCB057}" type="presParOf" srcId="{8C5217FF-4216-9946-A21A-AC65392812BC}" destId="{4E3D8BFA-1907-CE43-9781-A67E98022DB2}" srcOrd="7" destOrd="0" presId="urn:microsoft.com/office/officeart/2005/8/layout/chevron1"/>
    <dgm:cxn modelId="{C47C687A-8BB6-5F48-9A18-47F06F28F1FE}" type="presParOf" srcId="{8C5217FF-4216-9946-A21A-AC65392812BC}" destId="{21CDC3A3-F08F-DB45-A774-56C8ADB2939C}" srcOrd="8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31A5A39-B3D1-914F-B30C-BF75AB988A1D}" type="doc">
      <dgm:prSet loTypeId="urn:microsoft.com/office/officeart/2005/8/layout/chevron1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56A26FB9-99E0-0540-8412-7ADD865ACCC5}">
      <dgm:prSet/>
      <dgm:spPr>
        <a:solidFill>
          <a:srgbClr val="CA2430"/>
        </a:solidFill>
      </dgm:spPr>
      <dgm:t>
        <a:bodyPr/>
        <a:lstStyle/>
        <a:p>
          <a:pPr rtl="0"/>
          <a:r>
            <a:rPr lang="en-US" dirty="0" smtClean="0">
              <a:solidFill>
                <a:schemeClr val="bg1"/>
              </a:solidFill>
              <a:latin typeface="Century Gothic"/>
              <a:cs typeface="Century Gothic"/>
            </a:rPr>
            <a:t>Specific</a:t>
          </a:r>
        </a:p>
        <a:p>
          <a:pPr rtl="0"/>
          <a:r>
            <a:rPr lang="en-US" dirty="0" smtClean="0">
              <a:solidFill>
                <a:schemeClr val="bg1"/>
              </a:solidFill>
              <a:latin typeface="Century Gothic"/>
              <a:cs typeface="Century Gothic"/>
            </a:rPr>
            <a:t>Yes</a:t>
          </a:r>
          <a:endParaRPr lang="en-US" dirty="0">
            <a:solidFill>
              <a:schemeClr val="bg1"/>
            </a:solidFill>
            <a:latin typeface="Century Gothic"/>
            <a:cs typeface="Century Gothic"/>
          </a:endParaRPr>
        </a:p>
      </dgm:t>
    </dgm:pt>
    <dgm:pt modelId="{7EAA45EF-04D1-D64A-92FC-88703B50B367}" type="parTrans" cxnId="{AC49FA5F-81C6-5749-B1EA-00312489C035}">
      <dgm:prSet/>
      <dgm:spPr/>
      <dgm:t>
        <a:bodyPr/>
        <a:lstStyle/>
        <a:p>
          <a:endParaRPr lang="en-US"/>
        </a:p>
      </dgm:t>
    </dgm:pt>
    <dgm:pt modelId="{2A921A4E-31F2-6C47-A728-3BDE43E901EB}" type="sibTrans" cxnId="{AC49FA5F-81C6-5749-B1EA-00312489C035}">
      <dgm:prSet/>
      <dgm:spPr/>
      <dgm:t>
        <a:bodyPr/>
        <a:lstStyle/>
        <a:p>
          <a:endParaRPr lang="en-US"/>
        </a:p>
      </dgm:t>
    </dgm:pt>
    <dgm:pt modelId="{D7580429-8E14-4B46-81CE-0EE26A90423C}">
      <dgm:prSet/>
      <dgm:spPr>
        <a:solidFill>
          <a:srgbClr val="61B355"/>
        </a:solidFill>
      </dgm:spPr>
      <dgm:t>
        <a:bodyPr/>
        <a:lstStyle/>
        <a:p>
          <a:pPr rtl="0"/>
          <a:r>
            <a:rPr lang="en-US" dirty="0" smtClean="0">
              <a:latin typeface="Century Gothic"/>
              <a:cs typeface="Century Gothic"/>
            </a:rPr>
            <a:t>Measurable</a:t>
          </a:r>
        </a:p>
        <a:p>
          <a:pPr rtl="0"/>
          <a:r>
            <a:rPr lang="en-US" dirty="0" smtClean="0">
              <a:latin typeface="Century Gothic"/>
              <a:cs typeface="Century Gothic"/>
            </a:rPr>
            <a:t>Yes</a:t>
          </a:r>
          <a:endParaRPr lang="en-US" dirty="0">
            <a:latin typeface="Century Gothic"/>
            <a:cs typeface="Century Gothic"/>
          </a:endParaRPr>
        </a:p>
      </dgm:t>
    </dgm:pt>
    <dgm:pt modelId="{A22D6716-6C63-3643-A4D3-8C25F750C756}" type="parTrans" cxnId="{A1C0A494-D553-BD41-BAB6-7B417494D70F}">
      <dgm:prSet/>
      <dgm:spPr/>
      <dgm:t>
        <a:bodyPr/>
        <a:lstStyle/>
        <a:p>
          <a:endParaRPr lang="en-US"/>
        </a:p>
      </dgm:t>
    </dgm:pt>
    <dgm:pt modelId="{B98B88EE-1D28-3540-A597-B3792CD20C4F}" type="sibTrans" cxnId="{A1C0A494-D553-BD41-BAB6-7B417494D70F}">
      <dgm:prSet/>
      <dgm:spPr/>
      <dgm:t>
        <a:bodyPr/>
        <a:lstStyle/>
        <a:p>
          <a:endParaRPr lang="en-US"/>
        </a:p>
      </dgm:t>
    </dgm:pt>
    <dgm:pt modelId="{406BEA64-EA2A-A442-B227-2151EC32338C}">
      <dgm:prSet/>
      <dgm:spPr>
        <a:solidFill>
          <a:srgbClr val="0A0A0A"/>
        </a:solidFill>
      </dgm:spPr>
      <dgm:t>
        <a:bodyPr/>
        <a:lstStyle/>
        <a:p>
          <a:pPr rtl="0"/>
          <a:r>
            <a:rPr lang="en-US" dirty="0" smtClean="0">
              <a:latin typeface="Century Gothic"/>
              <a:cs typeface="Century Gothic"/>
            </a:rPr>
            <a:t>Achievable</a:t>
          </a:r>
        </a:p>
        <a:p>
          <a:pPr rtl="0"/>
          <a:r>
            <a:rPr lang="en-US" dirty="0" smtClean="0">
              <a:latin typeface="Century Gothic"/>
              <a:cs typeface="Century Gothic"/>
            </a:rPr>
            <a:t>Need more information</a:t>
          </a:r>
          <a:endParaRPr lang="en-US" dirty="0">
            <a:latin typeface="Century Gothic"/>
            <a:cs typeface="Century Gothic"/>
          </a:endParaRPr>
        </a:p>
      </dgm:t>
    </dgm:pt>
    <dgm:pt modelId="{F36D6ABC-EDA7-FC4C-846A-DEE0D13BD380}" type="parTrans" cxnId="{E3D05F2D-7705-C64E-A1FF-676EE668EABD}">
      <dgm:prSet/>
      <dgm:spPr/>
      <dgm:t>
        <a:bodyPr/>
        <a:lstStyle/>
        <a:p>
          <a:endParaRPr lang="en-US"/>
        </a:p>
      </dgm:t>
    </dgm:pt>
    <dgm:pt modelId="{0B4EC4C1-3817-854B-B58F-97C53E440944}" type="sibTrans" cxnId="{E3D05F2D-7705-C64E-A1FF-676EE668EABD}">
      <dgm:prSet/>
      <dgm:spPr/>
      <dgm:t>
        <a:bodyPr/>
        <a:lstStyle/>
        <a:p>
          <a:endParaRPr lang="en-US"/>
        </a:p>
      </dgm:t>
    </dgm:pt>
    <dgm:pt modelId="{2EBFDAC9-37FD-274B-9D93-6E96FBA5466C}">
      <dgm:prSet/>
      <dgm:spPr>
        <a:solidFill>
          <a:srgbClr val="753470"/>
        </a:solidFill>
      </dgm:spPr>
      <dgm:t>
        <a:bodyPr/>
        <a:lstStyle/>
        <a:p>
          <a:pPr rtl="0"/>
          <a:r>
            <a:rPr lang="en-US" dirty="0" smtClean="0">
              <a:latin typeface="Century Gothic"/>
              <a:cs typeface="Century Gothic"/>
            </a:rPr>
            <a:t>Realistic</a:t>
          </a:r>
        </a:p>
        <a:p>
          <a:pPr rtl="0"/>
          <a:r>
            <a:rPr lang="en-US" dirty="0" smtClean="0">
              <a:latin typeface="Century Gothic"/>
              <a:cs typeface="Century Gothic"/>
            </a:rPr>
            <a:t>Need more information</a:t>
          </a:r>
          <a:endParaRPr lang="en-US" dirty="0">
            <a:latin typeface="Century Gothic"/>
            <a:cs typeface="Century Gothic"/>
          </a:endParaRPr>
        </a:p>
      </dgm:t>
    </dgm:pt>
    <dgm:pt modelId="{B5E6A4CE-1825-6A48-90A5-E49B7681234A}" type="parTrans" cxnId="{006B33AC-DF35-B246-B373-F9AF4E226157}">
      <dgm:prSet/>
      <dgm:spPr/>
      <dgm:t>
        <a:bodyPr/>
        <a:lstStyle/>
        <a:p>
          <a:endParaRPr lang="en-US"/>
        </a:p>
      </dgm:t>
    </dgm:pt>
    <dgm:pt modelId="{8D304042-0C89-704B-8EB8-799E5F7F565E}" type="sibTrans" cxnId="{006B33AC-DF35-B246-B373-F9AF4E226157}">
      <dgm:prSet/>
      <dgm:spPr/>
      <dgm:t>
        <a:bodyPr/>
        <a:lstStyle/>
        <a:p>
          <a:endParaRPr lang="en-US"/>
        </a:p>
      </dgm:t>
    </dgm:pt>
    <dgm:pt modelId="{C59FBF7C-5A3B-AD43-9F6E-E162AD7521CD}">
      <dgm:prSet/>
      <dgm:spPr>
        <a:solidFill>
          <a:srgbClr val="F2D728"/>
        </a:solidFill>
      </dgm:spPr>
      <dgm:t>
        <a:bodyPr/>
        <a:lstStyle/>
        <a:p>
          <a:pPr rtl="0"/>
          <a:r>
            <a:rPr lang="en-US" dirty="0" smtClean="0">
              <a:latin typeface="Century Gothic"/>
              <a:cs typeface="Century Gothic"/>
            </a:rPr>
            <a:t>Trackable</a:t>
          </a:r>
        </a:p>
        <a:p>
          <a:pPr rtl="0"/>
          <a:r>
            <a:rPr lang="en-US" dirty="0" smtClean="0">
              <a:latin typeface="Century Gothic"/>
              <a:cs typeface="Century Gothic"/>
            </a:rPr>
            <a:t>Yes</a:t>
          </a:r>
          <a:endParaRPr lang="en-US" dirty="0">
            <a:latin typeface="Century Gothic"/>
            <a:cs typeface="Century Gothic"/>
          </a:endParaRPr>
        </a:p>
      </dgm:t>
    </dgm:pt>
    <dgm:pt modelId="{9C6D4A2F-D814-A244-A87A-219852AE3FA4}" type="parTrans" cxnId="{1C30C082-B591-3B4A-A40B-2EFA9059B95E}">
      <dgm:prSet/>
      <dgm:spPr/>
      <dgm:t>
        <a:bodyPr/>
        <a:lstStyle/>
        <a:p>
          <a:endParaRPr lang="en-US"/>
        </a:p>
      </dgm:t>
    </dgm:pt>
    <dgm:pt modelId="{999F9F9B-7FBE-7B45-BC70-416DA9A13682}" type="sibTrans" cxnId="{1C30C082-B591-3B4A-A40B-2EFA9059B95E}">
      <dgm:prSet/>
      <dgm:spPr/>
      <dgm:t>
        <a:bodyPr/>
        <a:lstStyle/>
        <a:p>
          <a:endParaRPr lang="en-US"/>
        </a:p>
      </dgm:t>
    </dgm:pt>
    <dgm:pt modelId="{8C5217FF-4216-9946-A21A-AC65392812BC}" type="pres">
      <dgm:prSet presAssocID="{E31A5A39-B3D1-914F-B30C-BF75AB988A1D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4B4C546C-044F-AC4F-B997-1CC033BBEA79}" type="pres">
      <dgm:prSet presAssocID="{56A26FB9-99E0-0540-8412-7ADD865ACCC5}" presName="parTxOnly" presStyleLbl="node1" presStyleIdx="0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32F5BC4-FDBE-B048-B0DF-524C3AFE83E1}" type="pres">
      <dgm:prSet presAssocID="{2A921A4E-31F2-6C47-A728-3BDE43E901EB}" presName="parTxOnlySpace" presStyleCnt="0"/>
      <dgm:spPr/>
    </dgm:pt>
    <dgm:pt modelId="{3915E5B2-BD4E-3741-8099-B8703498A142}" type="pres">
      <dgm:prSet presAssocID="{D7580429-8E14-4B46-81CE-0EE26A90423C}" presName="parTxOnly" presStyleLbl="node1" presStyleIdx="1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4CEE1AF-8AAE-524D-88CD-331A9C3CDB0A}" type="pres">
      <dgm:prSet presAssocID="{B98B88EE-1D28-3540-A597-B3792CD20C4F}" presName="parTxOnlySpace" presStyleCnt="0"/>
      <dgm:spPr/>
    </dgm:pt>
    <dgm:pt modelId="{F08C5D82-F81A-EE4C-B107-28D0B590E0DE}" type="pres">
      <dgm:prSet presAssocID="{406BEA64-EA2A-A442-B227-2151EC32338C}" presName="parTxOnly" presStyleLbl="node1" presStyleIdx="2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AADB1DE-4E34-854A-9515-F700196D1952}" type="pres">
      <dgm:prSet presAssocID="{0B4EC4C1-3817-854B-B58F-97C53E440944}" presName="parTxOnlySpace" presStyleCnt="0"/>
      <dgm:spPr/>
    </dgm:pt>
    <dgm:pt modelId="{5C4FD5DC-1F9D-9749-9DE1-827A0A04B979}" type="pres">
      <dgm:prSet presAssocID="{2EBFDAC9-37FD-274B-9D93-6E96FBA5466C}" presName="parTxOnly" presStyleLbl="node1" presStyleIdx="3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E3D8BFA-1907-CE43-9781-A67E98022DB2}" type="pres">
      <dgm:prSet presAssocID="{8D304042-0C89-704B-8EB8-799E5F7F565E}" presName="parTxOnlySpace" presStyleCnt="0"/>
      <dgm:spPr/>
    </dgm:pt>
    <dgm:pt modelId="{21CDC3A3-F08F-DB45-A774-56C8ADB2939C}" type="pres">
      <dgm:prSet presAssocID="{C59FBF7C-5A3B-AD43-9F6E-E162AD7521CD}" presName="parTxOnly" presStyleLbl="node1" presStyleIdx="4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EB60CF6C-9191-504E-9399-3D0652E52823}" type="presOf" srcId="{C59FBF7C-5A3B-AD43-9F6E-E162AD7521CD}" destId="{21CDC3A3-F08F-DB45-A774-56C8ADB2939C}" srcOrd="0" destOrd="0" presId="urn:microsoft.com/office/officeart/2005/8/layout/chevron1"/>
    <dgm:cxn modelId="{1C30C082-B591-3B4A-A40B-2EFA9059B95E}" srcId="{E31A5A39-B3D1-914F-B30C-BF75AB988A1D}" destId="{C59FBF7C-5A3B-AD43-9F6E-E162AD7521CD}" srcOrd="4" destOrd="0" parTransId="{9C6D4A2F-D814-A244-A87A-219852AE3FA4}" sibTransId="{999F9F9B-7FBE-7B45-BC70-416DA9A13682}"/>
    <dgm:cxn modelId="{3C3095D7-05E1-2648-B909-D7053F992DD6}" type="presOf" srcId="{D7580429-8E14-4B46-81CE-0EE26A90423C}" destId="{3915E5B2-BD4E-3741-8099-B8703498A142}" srcOrd="0" destOrd="0" presId="urn:microsoft.com/office/officeart/2005/8/layout/chevron1"/>
    <dgm:cxn modelId="{AC49FA5F-81C6-5749-B1EA-00312489C035}" srcId="{E31A5A39-B3D1-914F-B30C-BF75AB988A1D}" destId="{56A26FB9-99E0-0540-8412-7ADD865ACCC5}" srcOrd="0" destOrd="0" parTransId="{7EAA45EF-04D1-D64A-92FC-88703B50B367}" sibTransId="{2A921A4E-31F2-6C47-A728-3BDE43E901EB}"/>
    <dgm:cxn modelId="{04423BF9-6365-1C44-AAEB-0531B5C21282}" type="presOf" srcId="{E31A5A39-B3D1-914F-B30C-BF75AB988A1D}" destId="{8C5217FF-4216-9946-A21A-AC65392812BC}" srcOrd="0" destOrd="0" presId="urn:microsoft.com/office/officeart/2005/8/layout/chevron1"/>
    <dgm:cxn modelId="{66B8FDDB-6A58-7F44-876A-44DF87512372}" type="presOf" srcId="{56A26FB9-99E0-0540-8412-7ADD865ACCC5}" destId="{4B4C546C-044F-AC4F-B997-1CC033BBEA79}" srcOrd="0" destOrd="0" presId="urn:microsoft.com/office/officeart/2005/8/layout/chevron1"/>
    <dgm:cxn modelId="{E7A6BFFE-24E7-F54F-A00C-ACBBB4950CBE}" type="presOf" srcId="{406BEA64-EA2A-A442-B227-2151EC32338C}" destId="{F08C5D82-F81A-EE4C-B107-28D0B590E0DE}" srcOrd="0" destOrd="0" presId="urn:microsoft.com/office/officeart/2005/8/layout/chevron1"/>
    <dgm:cxn modelId="{BC410CAF-8A36-E74A-ACA3-D98F0F0A750B}" type="presOf" srcId="{2EBFDAC9-37FD-274B-9D93-6E96FBA5466C}" destId="{5C4FD5DC-1F9D-9749-9DE1-827A0A04B979}" srcOrd="0" destOrd="0" presId="urn:microsoft.com/office/officeart/2005/8/layout/chevron1"/>
    <dgm:cxn modelId="{006B33AC-DF35-B246-B373-F9AF4E226157}" srcId="{E31A5A39-B3D1-914F-B30C-BF75AB988A1D}" destId="{2EBFDAC9-37FD-274B-9D93-6E96FBA5466C}" srcOrd="3" destOrd="0" parTransId="{B5E6A4CE-1825-6A48-90A5-E49B7681234A}" sibTransId="{8D304042-0C89-704B-8EB8-799E5F7F565E}"/>
    <dgm:cxn modelId="{A1C0A494-D553-BD41-BAB6-7B417494D70F}" srcId="{E31A5A39-B3D1-914F-B30C-BF75AB988A1D}" destId="{D7580429-8E14-4B46-81CE-0EE26A90423C}" srcOrd="1" destOrd="0" parTransId="{A22D6716-6C63-3643-A4D3-8C25F750C756}" sibTransId="{B98B88EE-1D28-3540-A597-B3792CD20C4F}"/>
    <dgm:cxn modelId="{E3D05F2D-7705-C64E-A1FF-676EE668EABD}" srcId="{E31A5A39-B3D1-914F-B30C-BF75AB988A1D}" destId="{406BEA64-EA2A-A442-B227-2151EC32338C}" srcOrd="2" destOrd="0" parTransId="{F36D6ABC-EDA7-FC4C-846A-DEE0D13BD380}" sibTransId="{0B4EC4C1-3817-854B-B58F-97C53E440944}"/>
    <dgm:cxn modelId="{BE4E87C5-BF09-9C44-A60D-3EBD21A84F5E}" type="presParOf" srcId="{8C5217FF-4216-9946-A21A-AC65392812BC}" destId="{4B4C546C-044F-AC4F-B997-1CC033BBEA79}" srcOrd="0" destOrd="0" presId="urn:microsoft.com/office/officeart/2005/8/layout/chevron1"/>
    <dgm:cxn modelId="{4465AAF7-ABA5-ED42-ADF8-25D3C3E47BF5}" type="presParOf" srcId="{8C5217FF-4216-9946-A21A-AC65392812BC}" destId="{732F5BC4-FDBE-B048-B0DF-524C3AFE83E1}" srcOrd="1" destOrd="0" presId="urn:microsoft.com/office/officeart/2005/8/layout/chevron1"/>
    <dgm:cxn modelId="{EE3B2966-CBEC-984F-959C-63C962E1FE2B}" type="presParOf" srcId="{8C5217FF-4216-9946-A21A-AC65392812BC}" destId="{3915E5B2-BD4E-3741-8099-B8703498A142}" srcOrd="2" destOrd="0" presId="urn:microsoft.com/office/officeart/2005/8/layout/chevron1"/>
    <dgm:cxn modelId="{14764923-FC0C-934E-88A3-431486BBF973}" type="presParOf" srcId="{8C5217FF-4216-9946-A21A-AC65392812BC}" destId="{64CEE1AF-8AAE-524D-88CD-331A9C3CDB0A}" srcOrd="3" destOrd="0" presId="urn:microsoft.com/office/officeart/2005/8/layout/chevron1"/>
    <dgm:cxn modelId="{BFBE6083-554F-C54B-98A6-0A46CC25C3FB}" type="presParOf" srcId="{8C5217FF-4216-9946-A21A-AC65392812BC}" destId="{F08C5D82-F81A-EE4C-B107-28D0B590E0DE}" srcOrd="4" destOrd="0" presId="urn:microsoft.com/office/officeart/2005/8/layout/chevron1"/>
    <dgm:cxn modelId="{FEF0C9A8-A262-E84A-A504-6BA87E509970}" type="presParOf" srcId="{8C5217FF-4216-9946-A21A-AC65392812BC}" destId="{CAADB1DE-4E34-854A-9515-F700196D1952}" srcOrd="5" destOrd="0" presId="urn:microsoft.com/office/officeart/2005/8/layout/chevron1"/>
    <dgm:cxn modelId="{46BB72C0-D75B-0F4D-8C4A-5F40545A7863}" type="presParOf" srcId="{8C5217FF-4216-9946-A21A-AC65392812BC}" destId="{5C4FD5DC-1F9D-9749-9DE1-827A0A04B979}" srcOrd="6" destOrd="0" presId="urn:microsoft.com/office/officeart/2005/8/layout/chevron1"/>
    <dgm:cxn modelId="{D0A03A02-57C0-D649-ADF1-369A9AE707E3}" type="presParOf" srcId="{8C5217FF-4216-9946-A21A-AC65392812BC}" destId="{4E3D8BFA-1907-CE43-9781-A67E98022DB2}" srcOrd="7" destOrd="0" presId="urn:microsoft.com/office/officeart/2005/8/layout/chevron1"/>
    <dgm:cxn modelId="{6685EC6A-075F-7A44-ABE6-E91D9B7F1253}" type="presParOf" srcId="{8C5217FF-4216-9946-A21A-AC65392812BC}" destId="{21CDC3A3-F08F-DB45-A774-56C8ADB2939C}" srcOrd="8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E31A5A39-B3D1-914F-B30C-BF75AB988A1D}" type="doc">
      <dgm:prSet loTypeId="urn:microsoft.com/office/officeart/2005/8/layout/chevron1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56A26FB9-99E0-0540-8412-7ADD865ACCC5}">
      <dgm:prSet/>
      <dgm:spPr>
        <a:solidFill>
          <a:srgbClr val="CA2430"/>
        </a:solidFill>
      </dgm:spPr>
      <dgm:t>
        <a:bodyPr/>
        <a:lstStyle/>
        <a:p>
          <a:pPr rtl="0"/>
          <a:r>
            <a:rPr lang="en-US" dirty="0" smtClean="0">
              <a:solidFill>
                <a:schemeClr val="bg1"/>
              </a:solidFill>
              <a:latin typeface="Century Gothic"/>
              <a:cs typeface="Century Gothic"/>
            </a:rPr>
            <a:t>Specific</a:t>
          </a:r>
        </a:p>
        <a:p>
          <a:pPr rtl="0"/>
          <a:r>
            <a:rPr lang="en-US" dirty="0" smtClean="0">
              <a:solidFill>
                <a:schemeClr val="bg1"/>
              </a:solidFill>
              <a:latin typeface="Century Gothic"/>
              <a:cs typeface="Century Gothic"/>
            </a:rPr>
            <a:t>Yes</a:t>
          </a:r>
          <a:endParaRPr lang="en-US" dirty="0">
            <a:solidFill>
              <a:schemeClr val="bg1"/>
            </a:solidFill>
            <a:latin typeface="Century Gothic"/>
            <a:cs typeface="Century Gothic"/>
          </a:endParaRPr>
        </a:p>
      </dgm:t>
    </dgm:pt>
    <dgm:pt modelId="{7EAA45EF-04D1-D64A-92FC-88703B50B367}" type="parTrans" cxnId="{AC49FA5F-81C6-5749-B1EA-00312489C035}">
      <dgm:prSet/>
      <dgm:spPr/>
      <dgm:t>
        <a:bodyPr/>
        <a:lstStyle/>
        <a:p>
          <a:endParaRPr lang="en-US"/>
        </a:p>
      </dgm:t>
    </dgm:pt>
    <dgm:pt modelId="{2A921A4E-31F2-6C47-A728-3BDE43E901EB}" type="sibTrans" cxnId="{AC49FA5F-81C6-5749-B1EA-00312489C035}">
      <dgm:prSet/>
      <dgm:spPr/>
      <dgm:t>
        <a:bodyPr/>
        <a:lstStyle/>
        <a:p>
          <a:endParaRPr lang="en-US"/>
        </a:p>
      </dgm:t>
    </dgm:pt>
    <dgm:pt modelId="{D7580429-8E14-4B46-81CE-0EE26A90423C}">
      <dgm:prSet/>
      <dgm:spPr>
        <a:solidFill>
          <a:srgbClr val="61B355"/>
        </a:solidFill>
      </dgm:spPr>
      <dgm:t>
        <a:bodyPr/>
        <a:lstStyle/>
        <a:p>
          <a:pPr rtl="0"/>
          <a:r>
            <a:rPr lang="en-US" dirty="0" smtClean="0">
              <a:latin typeface="Century Gothic"/>
              <a:cs typeface="Century Gothic"/>
            </a:rPr>
            <a:t>Measurable</a:t>
          </a:r>
        </a:p>
        <a:p>
          <a:pPr rtl="0"/>
          <a:r>
            <a:rPr lang="en-US" dirty="0" smtClean="0">
              <a:latin typeface="Century Gothic"/>
              <a:cs typeface="Century Gothic"/>
            </a:rPr>
            <a:t>Yes</a:t>
          </a:r>
          <a:endParaRPr lang="en-US" dirty="0">
            <a:latin typeface="Century Gothic"/>
            <a:cs typeface="Century Gothic"/>
          </a:endParaRPr>
        </a:p>
      </dgm:t>
    </dgm:pt>
    <dgm:pt modelId="{A22D6716-6C63-3643-A4D3-8C25F750C756}" type="parTrans" cxnId="{A1C0A494-D553-BD41-BAB6-7B417494D70F}">
      <dgm:prSet/>
      <dgm:spPr/>
      <dgm:t>
        <a:bodyPr/>
        <a:lstStyle/>
        <a:p>
          <a:endParaRPr lang="en-US"/>
        </a:p>
      </dgm:t>
    </dgm:pt>
    <dgm:pt modelId="{B98B88EE-1D28-3540-A597-B3792CD20C4F}" type="sibTrans" cxnId="{A1C0A494-D553-BD41-BAB6-7B417494D70F}">
      <dgm:prSet/>
      <dgm:spPr/>
      <dgm:t>
        <a:bodyPr/>
        <a:lstStyle/>
        <a:p>
          <a:endParaRPr lang="en-US"/>
        </a:p>
      </dgm:t>
    </dgm:pt>
    <dgm:pt modelId="{406BEA64-EA2A-A442-B227-2151EC32338C}">
      <dgm:prSet/>
      <dgm:spPr>
        <a:solidFill>
          <a:srgbClr val="0A0A0A"/>
        </a:solidFill>
      </dgm:spPr>
      <dgm:t>
        <a:bodyPr/>
        <a:lstStyle/>
        <a:p>
          <a:pPr rtl="0"/>
          <a:r>
            <a:rPr lang="en-US" dirty="0" smtClean="0">
              <a:latin typeface="Century Gothic"/>
              <a:cs typeface="Century Gothic"/>
            </a:rPr>
            <a:t>Achievable</a:t>
          </a:r>
        </a:p>
        <a:p>
          <a:pPr rtl="0"/>
          <a:r>
            <a:rPr lang="en-US" dirty="0" smtClean="0">
              <a:latin typeface="Century Gothic"/>
              <a:cs typeface="Century Gothic"/>
            </a:rPr>
            <a:t>Yes</a:t>
          </a:r>
          <a:endParaRPr lang="en-US" dirty="0">
            <a:latin typeface="Century Gothic"/>
            <a:cs typeface="Century Gothic"/>
          </a:endParaRPr>
        </a:p>
      </dgm:t>
    </dgm:pt>
    <dgm:pt modelId="{F36D6ABC-EDA7-FC4C-846A-DEE0D13BD380}" type="parTrans" cxnId="{E3D05F2D-7705-C64E-A1FF-676EE668EABD}">
      <dgm:prSet/>
      <dgm:spPr/>
      <dgm:t>
        <a:bodyPr/>
        <a:lstStyle/>
        <a:p>
          <a:endParaRPr lang="en-US"/>
        </a:p>
      </dgm:t>
    </dgm:pt>
    <dgm:pt modelId="{0B4EC4C1-3817-854B-B58F-97C53E440944}" type="sibTrans" cxnId="{E3D05F2D-7705-C64E-A1FF-676EE668EABD}">
      <dgm:prSet/>
      <dgm:spPr/>
      <dgm:t>
        <a:bodyPr/>
        <a:lstStyle/>
        <a:p>
          <a:endParaRPr lang="en-US"/>
        </a:p>
      </dgm:t>
    </dgm:pt>
    <dgm:pt modelId="{2EBFDAC9-37FD-274B-9D93-6E96FBA5466C}">
      <dgm:prSet/>
      <dgm:spPr>
        <a:solidFill>
          <a:srgbClr val="753470"/>
        </a:solidFill>
      </dgm:spPr>
      <dgm:t>
        <a:bodyPr/>
        <a:lstStyle/>
        <a:p>
          <a:pPr rtl="0"/>
          <a:r>
            <a:rPr lang="en-US" dirty="0" smtClean="0">
              <a:latin typeface="Century Gothic"/>
              <a:cs typeface="Century Gothic"/>
            </a:rPr>
            <a:t>Realistic</a:t>
          </a:r>
        </a:p>
        <a:p>
          <a:pPr rtl="0"/>
          <a:r>
            <a:rPr lang="en-US" dirty="0" smtClean="0">
              <a:latin typeface="Century Gothic"/>
              <a:cs typeface="Century Gothic"/>
            </a:rPr>
            <a:t>Yes</a:t>
          </a:r>
        </a:p>
      </dgm:t>
    </dgm:pt>
    <dgm:pt modelId="{B5E6A4CE-1825-6A48-90A5-E49B7681234A}" type="parTrans" cxnId="{006B33AC-DF35-B246-B373-F9AF4E226157}">
      <dgm:prSet/>
      <dgm:spPr/>
      <dgm:t>
        <a:bodyPr/>
        <a:lstStyle/>
        <a:p>
          <a:endParaRPr lang="en-US"/>
        </a:p>
      </dgm:t>
    </dgm:pt>
    <dgm:pt modelId="{8D304042-0C89-704B-8EB8-799E5F7F565E}" type="sibTrans" cxnId="{006B33AC-DF35-B246-B373-F9AF4E226157}">
      <dgm:prSet/>
      <dgm:spPr/>
      <dgm:t>
        <a:bodyPr/>
        <a:lstStyle/>
        <a:p>
          <a:endParaRPr lang="en-US"/>
        </a:p>
      </dgm:t>
    </dgm:pt>
    <dgm:pt modelId="{C59FBF7C-5A3B-AD43-9F6E-E162AD7521CD}">
      <dgm:prSet/>
      <dgm:spPr>
        <a:solidFill>
          <a:srgbClr val="F2D728"/>
        </a:solidFill>
      </dgm:spPr>
      <dgm:t>
        <a:bodyPr/>
        <a:lstStyle/>
        <a:p>
          <a:pPr rtl="0"/>
          <a:r>
            <a:rPr lang="en-US" dirty="0" smtClean="0">
              <a:latin typeface="Century Gothic"/>
              <a:cs typeface="Century Gothic"/>
            </a:rPr>
            <a:t>Trackable</a:t>
          </a:r>
        </a:p>
        <a:p>
          <a:pPr rtl="0"/>
          <a:r>
            <a:rPr lang="en-US" dirty="0" smtClean="0">
              <a:latin typeface="Century Gothic"/>
              <a:cs typeface="Century Gothic"/>
            </a:rPr>
            <a:t>Yes</a:t>
          </a:r>
          <a:endParaRPr lang="en-US" dirty="0">
            <a:latin typeface="Century Gothic"/>
            <a:cs typeface="Century Gothic"/>
          </a:endParaRPr>
        </a:p>
      </dgm:t>
    </dgm:pt>
    <dgm:pt modelId="{9C6D4A2F-D814-A244-A87A-219852AE3FA4}" type="parTrans" cxnId="{1C30C082-B591-3B4A-A40B-2EFA9059B95E}">
      <dgm:prSet/>
      <dgm:spPr/>
      <dgm:t>
        <a:bodyPr/>
        <a:lstStyle/>
        <a:p>
          <a:endParaRPr lang="en-US"/>
        </a:p>
      </dgm:t>
    </dgm:pt>
    <dgm:pt modelId="{999F9F9B-7FBE-7B45-BC70-416DA9A13682}" type="sibTrans" cxnId="{1C30C082-B591-3B4A-A40B-2EFA9059B95E}">
      <dgm:prSet/>
      <dgm:spPr/>
      <dgm:t>
        <a:bodyPr/>
        <a:lstStyle/>
        <a:p>
          <a:endParaRPr lang="en-US"/>
        </a:p>
      </dgm:t>
    </dgm:pt>
    <dgm:pt modelId="{8C5217FF-4216-9946-A21A-AC65392812BC}" type="pres">
      <dgm:prSet presAssocID="{E31A5A39-B3D1-914F-B30C-BF75AB988A1D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4B4C546C-044F-AC4F-B997-1CC033BBEA79}" type="pres">
      <dgm:prSet presAssocID="{56A26FB9-99E0-0540-8412-7ADD865ACCC5}" presName="parTxOnly" presStyleLbl="node1" presStyleIdx="0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32F5BC4-FDBE-B048-B0DF-524C3AFE83E1}" type="pres">
      <dgm:prSet presAssocID="{2A921A4E-31F2-6C47-A728-3BDE43E901EB}" presName="parTxOnlySpace" presStyleCnt="0"/>
      <dgm:spPr/>
    </dgm:pt>
    <dgm:pt modelId="{3915E5B2-BD4E-3741-8099-B8703498A142}" type="pres">
      <dgm:prSet presAssocID="{D7580429-8E14-4B46-81CE-0EE26A90423C}" presName="parTxOnly" presStyleLbl="node1" presStyleIdx="1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4CEE1AF-8AAE-524D-88CD-331A9C3CDB0A}" type="pres">
      <dgm:prSet presAssocID="{B98B88EE-1D28-3540-A597-B3792CD20C4F}" presName="parTxOnlySpace" presStyleCnt="0"/>
      <dgm:spPr/>
    </dgm:pt>
    <dgm:pt modelId="{F08C5D82-F81A-EE4C-B107-28D0B590E0DE}" type="pres">
      <dgm:prSet presAssocID="{406BEA64-EA2A-A442-B227-2151EC32338C}" presName="parTxOnly" presStyleLbl="node1" presStyleIdx="2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AADB1DE-4E34-854A-9515-F700196D1952}" type="pres">
      <dgm:prSet presAssocID="{0B4EC4C1-3817-854B-B58F-97C53E440944}" presName="parTxOnlySpace" presStyleCnt="0"/>
      <dgm:spPr/>
    </dgm:pt>
    <dgm:pt modelId="{5C4FD5DC-1F9D-9749-9DE1-827A0A04B979}" type="pres">
      <dgm:prSet presAssocID="{2EBFDAC9-37FD-274B-9D93-6E96FBA5466C}" presName="parTxOnly" presStyleLbl="node1" presStyleIdx="3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E3D8BFA-1907-CE43-9781-A67E98022DB2}" type="pres">
      <dgm:prSet presAssocID="{8D304042-0C89-704B-8EB8-799E5F7F565E}" presName="parTxOnlySpace" presStyleCnt="0"/>
      <dgm:spPr/>
    </dgm:pt>
    <dgm:pt modelId="{21CDC3A3-F08F-DB45-A774-56C8ADB2939C}" type="pres">
      <dgm:prSet presAssocID="{C59FBF7C-5A3B-AD43-9F6E-E162AD7521CD}" presName="parTxOnly" presStyleLbl="node1" presStyleIdx="4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559E634C-2E6C-0544-A6CC-157639B481B4}" type="presOf" srcId="{C59FBF7C-5A3B-AD43-9F6E-E162AD7521CD}" destId="{21CDC3A3-F08F-DB45-A774-56C8ADB2939C}" srcOrd="0" destOrd="0" presId="urn:microsoft.com/office/officeart/2005/8/layout/chevron1"/>
    <dgm:cxn modelId="{15B129C3-F6E8-3947-B6BD-09E9793F08CA}" type="presOf" srcId="{D7580429-8E14-4B46-81CE-0EE26A90423C}" destId="{3915E5B2-BD4E-3741-8099-B8703498A142}" srcOrd="0" destOrd="0" presId="urn:microsoft.com/office/officeart/2005/8/layout/chevron1"/>
    <dgm:cxn modelId="{7E62467C-C18B-3B48-8489-E5769774F0B9}" type="presOf" srcId="{E31A5A39-B3D1-914F-B30C-BF75AB988A1D}" destId="{8C5217FF-4216-9946-A21A-AC65392812BC}" srcOrd="0" destOrd="0" presId="urn:microsoft.com/office/officeart/2005/8/layout/chevron1"/>
    <dgm:cxn modelId="{1C30C082-B591-3B4A-A40B-2EFA9059B95E}" srcId="{E31A5A39-B3D1-914F-B30C-BF75AB988A1D}" destId="{C59FBF7C-5A3B-AD43-9F6E-E162AD7521CD}" srcOrd="4" destOrd="0" parTransId="{9C6D4A2F-D814-A244-A87A-219852AE3FA4}" sibTransId="{999F9F9B-7FBE-7B45-BC70-416DA9A13682}"/>
    <dgm:cxn modelId="{35137628-E434-924D-98DC-9A601AB39B60}" type="presOf" srcId="{56A26FB9-99E0-0540-8412-7ADD865ACCC5}" destId="{4B4C546C-044F-AC4F-B997-1CC033BBEA79}" srcOrd="0" destOrd="0" presId="urn:microsoft.com/office/officeart/2005/8/layout/chevron1"/>
    <dgm:cxn modelId="{8270A39F-830B-7246-9E34-2532B732509C}" type="presOf" srcId="{2EBFDAC9-37FD-274B-9D93-6E96FBA5466C}" destId="{5C4FD5DC-1F9D-9749-9DE1-827A0A04B979}" srcOrd="0" destOrd="0" presId="urn:microsoft.com/office/officeart/2005/8/layout/chevron1"/>
    <dgm:cxn modelId="{AC49FA5F-81C6-5749-B1EA-00312489C035}" srcId="{E31A5A39-B3D1-914F-B30C-BF75AB988A1D}" destId="{56A26FB9-99E0-0540-8412-7ADD865ACCC5}" srcOrd="0" destOrd="0" parTransId="{7EAA45EF-04D1-D64A-92FC-88703B50B367}" sibTransId="{2A921A4E-31F2-6C47-A728-3BDE43E901EB}"/>
    <dgm:cxn modelId="{006B33AC-DF35-B246-B373-F9AF4E226157}" srcId="{E31A5A39-B3D1-914F-B30C-BF75AB988A1D}" destId="{2EBFDAC9-37FD-274B-9D93-6E96FBA5466C}" srcOrd="3" destOrd="0" parTransId="{B5E6A4CE-1825-6A48-90A5-E49B7681234A}" sibTransId="{8D304042-0C89-704B-8EB8-799E5F7F565E}"/>
    <dgm:cxn modelId="{3343F0B0-CFE8-9F4A-B206-880DBD6D48D9}" type="presOf" srcId="{406BEA64-EA2A-A442-B227-2151EC32338C}" destId="{F08C5D82-F81A-EE4C-B107-28D0B590E0DE}" srcOrd="0" destOrd="0" presId="urn:microsoft.com/office/officeart/2005/8/layout/chevron1"/>
    <dgm:cxn modelId="{A1C0A494-D553-BD41-BAB6-7B417494D70F}" srcId="{E31A5A39-B3D1-914F-B30C-BF75AB988A1D}" destId="{D7580429-8E14-4B46-81CE-0EE26A90423C}" srcOrd="1" destOrd="0" parTransId="{A22D6716-6C63-3643-A4D3-8C25F750C756}" sibTransId="{B98B88EE-1D28-3540-A597-B3792CD20C4F}"/>
    <dgm:cxn modelId="{E3D05F2D-7705-C64E-A1FF-676EE668EABD}" srcId="{E31A5A39-B3D1-914F-B30C-BF75AB988A1D}" destId="{406BEA64-EA2A-A442-B227-2151EC32338C}" srcOrd="2" destOrd="0" parTransId="{F36D6ABC-EDA7-FC4C-846A-DEE0D13BD380}" sibTransId="{0B4EC4C1-3817-854B-B58F-97C53E440944}"/>
    <dgm:cxn modelId="{ECC9D06C-C52B-9348-8AB5-E084B14FD04D}" type="presParOf" srcId="{8C5217FF-4216-9946-A21A-AC65392812BC}" destId="{4B4C546C-044F-AC4F-B997-1CC033BBEA79}" srcOrd="0" destOrd="0" presId="urn:microsoft.com/office/officeart/2005/8/layout/chevron1"/>
    <dgm:cxn modelId="{494FDB78-E72F-2F4C-8A24-A0155739BDBA}" type="presParOf" srcId="{8C5217FF-4216-9946-A21A-AC65392812BC}" destId="{732F5BC4-FDBE-B048-B0DF-524C3AFE83E1}" srcOrd="1" destOrd="0" presId="urn:microsoft.com/office/officeart/2005/8/layout/chevron1"/>
    <dgm:cxn modelId="{9989E321-12E1-E544-9477-D9BF54D14B1F}" type="presParOf" srcId="{8C5217FF-4216-9946-A21A-AC65392812BC}" destId="{3915E5B2-BD4E-3741-8099-B8703498A142}" srcOrd="2" destOrd="0" presId="urn:microsoft.com/office/officeart/2005/8/layout/chevron1"/>
    <dgm:cxn modelId="{FFD6C891-E7B6-7541-9820-DBB9F9A58ED2}" type="presParOf" srcId="{8C5217FF-4216-9946-A21A-AC65392812BC}" destId="{64CEE1AF-8AAE-524D-88CD-331A9C3CDB0A}" srcOrd="3" destOrd="0" presId="urn:microsoft.com/office/officeart/2005/8/layout/chevron1"/>
    <dgm:cxn modelId="{85C10230-47BB-9C46-88F0-1EBC3A234AB6}" type="presParOf" srcId="{8C5217FF-4216-9946-A21A-AC65392812BC}" destId="{F08C5D82-F81A-EE4C-B107-28D0B590E0DE}" srcOrd="4" destOrd="0" presId="urn:microsoft.com/office/officeart/2005/8/layout/chevron1"/>
    <dgm:cxn modelId="{A9B04063-80E5-6040-9696-720FE8BB1ACC}" type="presParOf" srcId="{8C5217FF-4216-9946-A21A-AC65392812BC}" destId="{CAADB1DE-4E34-854A-9515-F700196D1952}" srcOrd="5" destOrd="0" presId="urn:microsoft.com/office/officeart/2005/8/layout/chevron1"/>
    <dgm:cxn modelId="{A618B552-BA63-FB4E-B6B3-EA4667FB698E}" type="presParOf" srcId="{8C5217FF-4216-9946-A21A-AC65392812BC}" destId="{5C4FD5DC-1F9D-9749-9DE1-827A0A04B979}" srcOrd="6" destOrd="0" presId="urn:microsoft.com/office/officeart/2005/8/layout/chevron1"/>
    <dgm:cxn modelId="{A4E7A8AB-9AD0-9F46-8F99-CE5B5E179746}" type="presParOf" srcId="{8C5217FF-4216-9946-A21A-AC65392812BC}" destId="{4E3D8BFA-1907-CE43-9781-A67E98022DB2}" srcOrd="7" destOrd="0" presId="urn:microsoft.com/office/officeart/2005/8/layout/chevron1"/>
    <dgm:cxn modelId="{DB08A9B4-40AD-C449-A016-94C247266257}" type="presParOf" srcId="{8C5217FF-4216-9946-A21A-AC65392812BC}" destId="{21CDC3A3-F08F-DB45-A774-56C8ADB2939C}" srcOrd="8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B4C546C-044F-AC4F-B997-1CC033BBEA79}">
      <dsp:nvSpPr>
        <dsp:cNvPr id="0" name=""/>
        <dsp:cNvSpPr/>
      </dsp:nvSpPr>
      <dsp:spPr>
        <a:xfrm>
          <a:off x="2567" y="884663"/>
          <a:ext cx="2284883" cy="913953"/>
        </a:xfrm>
        <a:prstGeom prst="chevron">
          <a:avLst/>
        </a:prstGeom>
        <a:solidFill>
          <a:srgbClr val="CA2430"/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009" tIns="22670" rIns="22670" bIns="22670" numCol="1" spcCol="1270" anchor="ctr" anchorCtr="0">
          <a:noAutofit/>
        </a:bodyPr>
        <a:lstStyle/>
        <a:p>
          <a:pPr lvl="0" algn="ctr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smtClean="0">
              <a:solidFill>
                <a:schemeClr val="bg1"/>
              </a:solidFill>
              <a:latin typeface="Century Gothic"/>
              <a:cs typeface="Century Gothic"/>
            </a:rPr>
            <a:t>Specific</a:t>
          </a:r>
          <a:endParaRPr lang="en-US" sz="1700" kern="1200" dirty="0">
            <a:solidFill>
              <a:schemeClr val="bg1"/>
            </a:solidFill>
            <a:latin typeface="Century Gothic"/>
            <a:cs typeface="Century Gothic"/>
          </a:endParaRPr>
        </a:p>
      </dsp:txBody>
      <dsp:txXfrm>
        <a:off x="459544" y="884663"/>
        <a:ext cx="1370930" cy="913953"/>
      </dsp:txXfrm>
    </dsp:sp>
    <dsp:sp modelId="{3915E5B2-BD4E-3741-8099-B8703498A142}">
      <dsp:nvSpPr>
        <dsp:cNvPr id="0" name=""/>
        <dsp:cNvSpPr/>
      </dsp:nvSpPr>
      <dsp:spPr>
        <a:xfrm>
          <a:off x="2058962" y="884663"/>
          <a:ext cx="2284883" cy="913953"/>
        </a:xfrm>
        <a:prstGeom prst="chevron">
          <a:avLst/>
        </a:prstGeom>
        <a:solidFill>
          <a:srgbClr val="61B355"/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009" tIns="22670" rIns="22670" bIns="22670" numCol="1" spcCol="1270" anchor="ctr" anchorCtr="0">
          <a:noAutofit/>
        </a:bodyPr>
        <a:lstStyle/>
        <a:p>
          <a:pPr lvl="0" algn="ctr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smtClean="0">
              <a:latin typeface="Century Gothic"/>
              <a:cs typeface="Century Gothic"/>
            </a:rPr>
            <a:t>Measurable</a:t>
          </a:r>
          <a:endParaRPr lang="en-US" sz="1700" kern="1200" dirty="0">
            <a:latin typeface="Century Gothic"/>
            <a:cs typeface="Century Gothic"/>
          </a:endParaRPr>
        </a:p>
      </dsp:txBody>
      <dsp:txXfrm>
        <a:off x="2515939" y="884663"/>
        <a:ext cx="1370930" cy="913953"/>
      </dsp:txXfrm>
    </dsp:sp>
    <dsp:sp modelId="{F08C5D82-F81A-EE4C-B107-28D0B590E0DE}">
      <dsp:nvSpPr>
        <dsp:cNvPr id="0" name=""/>
        <dsp:cNvSpPr/>
      </dsp:nvSpPr>
      <dsp:spPr>
        <a:xfrm>
          <a:off x="4115358" y="884663"/>
          <a:ext cx="2284883" cy="913953"/>
        </a:xfrm>
        <a:prstGeom prst="chevron">
          <a:avLst/>
        </a:prstGeom>
        <a:solidFill>
          <a:srgbClr val="0A0A0A"/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009" tIns="22670" rIns="22670" bIns="22670" numCol="1" spcCol="1270" anchor="ctr" anchorCtr="0">
          <a:noAutofit/>
        </a:bodyPr>
        <a:lstStyle/>
        <a:p>
          <a:pPr lvl="0" algn="ctr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smtClean="0">
              <a:latin typeface="Century Gothic"/>
              <a:cs typeface="Century Gothic"/>
            </a:rPr>
            <a:t>Achievable</a:t>
          </a:r>
          <a:endParaRPr lang="en-US" sz="1700" kern="1200" dirty="0">
            <a:latin typeface="Century Gothic"/>
            <a:cs typeface="Century Gothic"/>
          </a:endParaRPr>
        </a:p>
      </dsp:txBody>
      <dsp:txXfrm>
        <a:off x="4572335" y="884663"/>
        <a:ext cx="1370930" cy="913953"/>
      </dsp:txXfrm>
    </dsp:sp>
    <dsp:sp modelId="{5C4FD5DC-1F9D-9749-9DE1-827A0A04B979}">
      <dsp:nvSpPr>
        <dsp:cNvPr id="0" name=""/>
        <dsp:cNvSpPr/>
      </dsp:nvSpPr>
      <dsp:spPr>
        <a:xfrm>
          <a:off x="6171753" y="884663"/>
          <a:ext cx="2284883" cy="913953"/>
        </a:xfrm>
        <a:prstGeom prst="chevron">
          <a:avLst/>
        </a:prstGeom>
        <a:solidFill>
          <a:srgbClr val="753470"/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009" tIns="22670" rIns="22670" bIns="22670" numCol="1" spcCol="1270" anchor="ctr" anchorCtr="0">
          <a:noAutofit/>
        </a:bodyPr>
        <a:lstStyle/>
        <a:p>
          <a:pPr lvl="0" algn="ctr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smtClean="0">
              <a:latin typeface="Century Gothic"/>
              <a:cs typeface="Century Gothic"/>
            </a:rPr>
            <a:t>Realistic</a:t>
          </a:r>
          <a:endParaRPr lang="en-US" sz="1700" kern="1200" dirty="0">
            <a:latin typeface="Century Gothic"/>
            <a:cs typeface="Century Gothic"/>
          </a:endParaRPr>
        </a:p>
      </dsp:txBody>
      <dsp:txXfrm>
        <a:off x="6628730" y="884663"/>
        <a:ext cx="1370930" cy="913953"/>
      </dsp:txXfrm>
    </dsp:sp>
    <dsp:sp modelId="{21CDC3A3-F08F-DB45-A774-56C8ADB2939C}">
      <dsp:nvSpPr>
        <dsp:cNvPr id="0" name=""/>
        <dsp:cNvSpPr/>
      </dsp:nvSpPr>
      <dsp:spPr>
        <a:xfrm>
          <a:off x="8228148" y="884663"/>
          <a:ext cx="2284883" cy="913953"/>
        </a:xfrm>
        <a:prstGeom prst="chevron">
          <a:avLst/>
        </a:prstGeom>
        <a:solidFill>
          <a:srgbClr val="F2D728"/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009" tIns="22670" rIns="22670" bIns="22670" numCol="1" spcCol="1270" anchor="ctr" anchorCtr="0">
          <a:noAutofit/>
        </a:bodyPr>
        <a:lstStyle/>
        <a:p>
          <a:pPr lvl="0" algn="ctr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smtClean="0">
              <a:latin typeface="Century Gothic"/>
              <a:cs typeface="Century Gothic"/>
            </a:rPr>
            <a:t>Trackable</a:t>
          </a:r>
          <a:endParaRPr lang="en-US" sz="1700" kern="1200" dirty="0">
            <a:latin typeface="Century Gothic"/>
            <a:cs typeface="Century Gothic"/>
          </a:endParaRPr>
        </a:p>
      </dsp:txBody>
      <dsp:txXfrm>
        <a:off x="8685125" y="884663"/>
        <a:ext cx="1370930" cy="91395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B4C546C-044F-AC4F-B997-1CC033BBEA79}">
      <dsp:nvSpPr>
        <dsp:cNvPr id="0" name=""/>
        <dsp:cNvSpPr/>
      </dsp:nvSpPr>
      <dsp:spPr>
        <a:xfrm>
          <a:off x="2567" y="884663"/>
          <a:ext cx="2284883" cy="913953"/>
        </a:xfrm>
        <a:prstGeom prst="chevron">
          <a:avLst/>
        </a:prstGeom>
        <a:solidFill>
          <a:srgbClr val="CA2430"/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009" tIns="22670" rIns="22670" bIns="22670" numCol="1" spcCol="1270" anchor="ctr" anchorCtr="0">
          <a:noAutofit/>
        </a:bodyPr>
        <a:lstStyle/>
        <a:p>
          <a:pPr lvl="0" algn="ctr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smtClean="0">
              <a:solidFill>
                <a:schemeClr val="bg1"/>
              </a:solidFill>
              <a:latin typeface="Century Gothic"/>
              <a:cs typeface="Century Gothic"/>
            </a:rPr>
            <a:t>Specific</a:t>
          </a:r>
        </a:p>
        <a:p>
          <a:pPr lvl="0" algn="ctr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smtClean="0">
              <a:solidFill>
                <a:schemeClr val="bg1"/>
              </a:solidFill>
              <a:latin typeface="Century Gothic"/>
              <a:cs typeface="Century Gothic"/>
            </a:rPr>
            <a:t>Yes</a:t>
          </a:r>
          <a:endParaRPr lang="en-US" sz="1700" kern="1200" dirty="0">
            <a:solidFill>
              <a:schemeClr val="bg1"/>
            </a:solidFill>
            <a:latin typeface="Century Gothic"/>
            <a:cs typeface="Century Gothic"/>
          </a:endParaRPr>
        </a:p>
      </dsp:txBody>
      <dsp:txXfrm>
        <a:off x="459544" y="884663"/>
        <a:ext cx="1370930" cy="913953"/>
      </dsp:txXfrm>
    </dsp:sp>
    <dsp:sp modelId="{3915E5B2-BD4E-3741-8099-B8703498A142}">
      <dsp:nvSpPr>
        <dsp:cNvPr id="0" name=""/>
        <dsp:cNvSpPr/>
      </dsp:nvSpPr>
      <dsp:spPr>
        <a:xfrm>
          <a:off x="2058962" y="884663"/>
          <a:ext cx="2284883" cy="913953"/>
        </a:xfrm>
        <a:prstGeom prst="chevron">
          <a:avLst/>
        </a:prstGeom>
        <a:solidFill>
          <a:srgbClr val="61B355"/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009" tIns="22670" rIns="22670" bIns="22670" numCol="1" spcCol="1270" anchor="ctr" anchorCtr="0">
          <a:noAutofit/>
        </a:bodyPr>
        <a:lstStyle/>
        <a:p>
          <a:pPr lvl="0" algn="ctr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smtClean="0">
              <a:latin typeface="Century Gothic"/>
              <a:cs typeface="Century Gothic"/>
            </a:rPr>
            <a:t>Measurable</a:t>
          </a:r>
        </a:p>
        <a:p>
          <a:pPr lvl="0" algn="ctr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smtClean="0">
              <a:latin typeface="Century Gothic"/>
              <a:cs typeface="Century Gothic"/>
            </a:rPr>
            <a:t>Yes</a:t>
          </a:r>
          <a:endParaRPr lang="en-US" sz="1700" kern="1200" dirty="0">
            <a:latin typeface="Century Gothic"/>
            <a:cs typeface="Century Gothic"/>
          </a:endParaRPr>
        </a:p>
      </dsp:txBody>
      <dsp:txXfrm>
        <a:off x="2515939" y="884663"/>
        <a:ext cx="1370930" cy="913953"/>
      </dsp:txXfrm>
    </dsp:sp>
    <dsp:sp modelId="{F08C5D82-F81A-EE4C-B107-28D0B590E0DE}">
      <dsp:nvSpPr>
        <dsp:cNvPr id="0" name=""/>
        <dsp:cNvSpPr/>
      </dsp:nvSpPr>
      <dsp:spPr>
        <a:xfrm>
          <a:off x="4115358" y="884663"/>
          <a:ext cx="2284883" cy="913953"/>
        </a:xfrm>
        <a:prstGeom prst="chevron">
          <a:avLst/>
        </a:prstGeom>
        <a:solidFill>
          <a:srgbClr val="0A0A0A"/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009" tIns="22670" rIns="22670" bIns="22670" numCol="1" spcCol="1270" anchor="ctr" anchorCtr="0">
          <a:noAutofit/>
        </a:bodyPr>
        <a:lstStyle/>
        <a:p>
          <a:pPr lvl="0" algn="ctr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smtClean="0">
              <a:latin typeface="Century Gothic"/>
              <a:cs typeface="Century Gothic"/>
            </a:rPr>
            <a:t>Achievable</a:t>
          </a:r>
        </a:p>
        <a:p>
          <a:pPr lvl="0" algn="ctr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smtClean="0">
              <a:latin typeface="Century Gothic"/>
              <a:cs typeface="Century Gothic"/>
            </a:rPr>
            <a:t>Need more information</a:t>
          </a:r>
          <a:endParaRPr lang="en-US" sz="1700" kern="1200" dirty="0">
            <a:latin typeface="Century Gothic"/>
            <a:cs typeface="Century Gothic"/>
          </a:endParaRPr>
        </a:p>
      </dsp:txBody>
      <dsp:txXfrm>
        <a:off x="4572335" y="884663"/>
        <a:ext cx="1370930" cy="913953"/>
      </dsp:txXfrm>
    </dsp:sp>
    <dsp:sp modelId="{5C4FD5DC-1F9D-9749-9DE1-827A0A04B979}">
      <dsp:nvSpPr>
        <dsp:cNvPr id="0" name=""/>
        <dsp:cNvSpPr/>
      </dsp:nvSpPr>
      <dsp:spPr>
        <a:xfrm>
          <a:off x="6171753" y="884663"/>
          <a:ext cx="2284883" cy="913953"/>
        </a:xfrm>
        <a:prstGeom prst="chevron">
          <a:avLst/>
        </a:prstGeom>
        <a:solidFill>
          <a:srgbClr val="753470"/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009" tIns="22670" rIns="22670" bIns="22670" numCol="1" spcCol="1270" anchor="ctr" anchorCtr="0">
          <a:noAutofit/>
        </a:bodyPr>
        <a:lstStyle/>
        <a:p>
          <a:pPr lvl="0" algn="ctr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smtClean="0">
              <a:latin typeface="Century Gothic"/>
              <a:cs typeface="Century Gothic"/>
            </a:rPr>
            <a:t>Realistic</a:t>
          </a:r>
        </a:p>
        <a:p>
          <a:pPr lvl="0" algn="ctr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smtClean="0">
              <a:latin typeface="Century Gothic"/>
              <a:cs typeface="Century Gothic"/>
            </a:rPr>
            <a:t>Need more information</a:t>
          </a:r>
          <a:endParaRPr lang="en-US" sz="1700" kern="1200" dirty="0">
            <a:latin typeface="Century Gothic"/>
            <a:cs typeface="Century Gothic"/>
          </a:endParaRPr>
        </a:p>
      </dsp:txBody>
      <dsp:txXfrm>
        <a:off x="6628730" y="884663"/>
        <a:ext cx="1370930" cy="913953"/>
      </dsp:txXfrm>
    </dsp:sp>
    <dsp:sp modelId="{21CDC3A3-F08F-DB45-A774-56C8ADB2939C}">
      <dsp:nvSpPr>
        <dsp:cNvPr id="0" name=""/>
        <dsp:cNvSpPr/>
      </dsp:nvSpPr>
      <dsp:spPr>
        <a:xfrm>
          <a:off x="8228148" y="884663"/>
          <a:ext cx="2284883" cy="913953"/>
        </a:xfrm>
        <a:prstGeom prst="chevron">
          <a:avLst/>
        </a:prstGeom>
        <a:solidFill>
          <a:srgbClr val="F2D728"/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009" tIns="22670" rIns="22670" bIns="22670" numCol="1" spcCol="1270" anchor="ctr" anchorCtr="0">
          <a:noAutofit/>
        </a:bodyPr>
        <a:lstStyle/>
        <a:p>
          <a:pPr lvl="0" algn="ctr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smtClean="0">
              <a:latin typeface="Century Gothic"/>
              <a:cs typeface="Century Gothic"/>
            </a:rPr>
            <a:t>Trackable</a:t>
          </a:r>
        </a:p>
        <a:p>
          <a:pPr lvl="0" algn="ctr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smtClean="0">
              <a:latin typeface="Century Gothic"/>
              <a:cs typeface="Century Gothic"/>
            </a:rPr>
            <a:t>Yes</a:t>
          </a:r>
          <a:endParaRPr lang="en-US" sz="1700" kern="1200" dirty="0">
            <a:latin typeface="Century Gothic"/>
            <a:cs typeface="Century Gothic"/>
          </a:endParaRPr>
        </a:p>
      </dsp:txBody>
      <dsp:txXfrm>
        <a:off x="8685125" y="884663"/>
        <a:ext cx="1370930" cy="913953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B4C546C-044F-AC4F-B997-1CC033BBEA79}">
      <dsp:nvSpPr>
        <dsp:cNvPr id="0" name=""/>
        <dsp:cNvSpPr/>
      </dsp:nvSpPr>
      <dsp:spPr>
        <a:xfrm>
          <a:off x="2567" y="884663"/>
          <a:ext cx="2284883" cy="913953"/>
        </a:xfrm>
        <a:prstGeom prst="chevron">
          <a:avLst/>
        </a:prstGeom>
        <a:solidFill>
          <a:srgbClr val="CA2430"/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009" tIns="22670" rIns="22670" bIns="22670" numCol="1" spcCol="1270" anchor="ctr" anchorCtr="0">
          <a:noAutofit/>
        </a:bodyPr>
        <a:lstStyle/>
        <a:p>
          <a:pPr lvl="0" algn="ctr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smtClean="0">
              <a:solidFill>
                <a:schemeClr val="bg1"/>
              </a:solidFill>
              <a:latin typeface="Century Gothic"/>
              <a:cs typeface="Century Gothic"/>
            </a:rPr>
            <a:t>Specific</a:t>
          </a:r>
        </a:p>
        <a:p>
          <a:pPr lvl="0" algn="ctr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smtClean="0">
              <a:solidFill>
                <a:schemeClr val="bg1"/>
              </a:solidFill>
              <a:latin typeface="Century Gothic"/>
              <a:cs typeface="Century Gothic"/>
            </a:rPr>
            <a:t>Yes</a:t>
          </a:r>
          <a:endParaRPr lang="en-US" sz="1700" kern="1200" dirty="0">
            <a:solidFill>
              <a:schemeClr val="bg1"/>
            </a:solidFill>
            <a:latin typeface="Century Gothic"/>
            <a:cs typeface="Century Gothic"/>
          </a:endParaRPr>
        </a:p>
      </dsp:txBody>
      <dsp:txXfrm>
        <a:off x="459544" y="884663"/>
        <a:ext cx="1370930" cy="913953"/>
      </dsp:txXfrm>
    </dsp:sp>
    <dsp:sp modelId="{3915E5B2-BD4E-3741-8099-B8703498A142}">
      <dsp:nvSpPr>
        <dsp:cNvPr id="0" name=""/>
        <dsp:cNvSpPr/>
      </dsp:nvSpPr>
      <dsp:spPr>
        <a:xfrm>
          <a:off x="2058962" y="884663"/>
          <a:ext cx="2284883" cy="913953"/>
        </a:xfrm>
        <a:prstGeom prst="chevron">
          <a:avLst/>
        </a:prstGeom>
        <a:solidFill>
          <a:srgbClr val="61B355"/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009" tIns="22670" rIns="22670" bIns="22670" numCol="1" spcCol="1270" anchor="ctr" anchorCtr="0">
          <a:noAutofit/>
        </a:bodyPr>
        <a:lstStyle/>
        <a:p>
          <a:pPr lvl="0" algn="ctr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smtClean="0">
              <a:latin typeface="Century Gothic"/>
              <a:cs typeface="Century Gothic"/>
            </a:rPr>
            <a:t>Measurable</a:t>
          </a:r>
        </a:p>
        <a:p>
          <a:pPr lvl="0" algn="ctr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smtClean="0">
              <a:latin typeface="Century Gothic"/>
              <a:cs typeface="Century Gothic"/>
            </a:rPr>
            <a:t>Yes</a:t>
          </a:r>
          <a:endParaRPr lang="en-US" sz="1700" kern="1200" dirty="0">
            <a:latin typeface="Century Gothic"/>
            <a:cs typeface="Century Gothic"/>
          </a:endParaRPr>
        </a:p>
      </dsp:txBody>
      <dsp:txXfrm>
        <a:off x="2515939" y="884663"/>
        <a:ext cx="1370930" cy="913953"/>
      </dsp:txXfrm>
    </dsp:sp>
    <dsp:sp modelId="{F08C5D82-F81A-EE4C-B107-28D0B590E0DE}">
      <dsp:nvSpPr>
        <dsp:cNvPr id="0" name=""/>
        <dsp:cNvSpPr/>
      </dsp:nvSpPr>
      <dsp:spPr>
        <a:xfrm>
          <a:off x="4115358" y="884663"/>
          <a:ext cx="2284883" cy="913953"/>
        </a:xfrm>
        <a:prstGeom prst="chevron">
          <a:avLst/>
        </a:prstGeom>
        <a:solidFill>
          <a:srgbClr val="0A0A0A"/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009" tIns="22670" rIns="22670" bIns="22670" numCol="1" spcCol="1270" anchor="ctr" anchorCtr="0">
          <a:noAutofit/>
        </a:bodyPr>
        <a:lstStyle/>
        <a:p>
          <a:pPr lvl="0" algn="ctr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smtClean="0">
              <a:latin typeface="Century Gothic"/>
              <a:cs typeface="Century Gothic"/>
            </a:rPr>
            <a:t>Achievable</a:t>
          </a:r>
        </a:p>
        <a:p>
          <a:pPr lvl="0" algn="ctr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smtClean="0">
              <a:latin typeface="Century Gothic"/>
              <a:cs typeface="Century Gothic"/>
            </a:rPr>
            <a:t>Yes</a:t>
          </a:r>
          <a:endParaRPr lang="en-US" sz="1700" kern="1200" dirty="0">
            <a:latin typeface="Century Gothic"/>
            <a:cs typeface="Century Gothic"/>
          </a:endParaRPr>
        </a:p>
      </dsp:txBody>
      <dsp:txXfrm>
        <a:off x="4572335" y="884663"/>
        <a:ext cx="1370930" cy="913953"/>
      </dsp:txXfrm>
    </dsp:sp>
    <dsp:sp modelId="{5C4FD5DC-1F9D-9749-9DE1-827A0A04B979}">
      <dsp:nvSpPr>
        <dsp:cNvPr id="0" name=""/>
        <dsp:cNvSpPr/>
      </dsp:nvSpPr>
      <dsp:spPr>
        <a:xfrm>
          <a:off x="6171753" y="884663"/>
          <a:ext cx="2284883" cy="913953"/>
        </a:xfrm>
        <a:prstGeom prst="chevron">
          <a:avLst/>
        </a:prstGeom>
        <a:solidFill>
          <a:srgbClr val="753470"/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009" tIns="22670" rIns="22670" bIns="22670" numCol="1" spcCol="1270" anchor="ctr" anchorCtr="0">
          <a:noAutofit/>
        </a:bodyPr>
        <a:lstStyle/>
        <a:p>
          <a:pPr lvl="0" algn="ctr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smtClean="0">
              <a:latin typeface="Century Gothic"/>
              <a:cs typeface="Century Gothic"/>
            </a:rPr>
            <a:t>Realistic</a:t>
          </a:r>
        </a:p>
        <a:p>
          <a:pPr lvl="0" algn="ctr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smtClean="0">
              <a:latin typeface="Century Gothic"/>
              <a:cs typeface="Century Gothic"/>
            </a:rPr>
            <a:t>Yes</a:t>
          </a:r>
        </a:p>
      </dsp:txBody>
      <dsp:txXfrm>
        <a:off x="6628730" y="884663"/>
        <a:ext cx="1370930" cy="913953"/>
      </dsp:txXfrm>
    </dsp:sp>
    <dsp:sp modelId="{21CDC3A3-F08F-DB45-A774-56C8ADB2939C}">
      <dsp:nvSpPr>
        <dsp:cNvPr id="0" name=""/>
        <dsp:cNvSpPr/>
      </dsp:nvSpPr>
      <dsp:spPr>
        <a:xfrm>
          <a:off x="8228148" y="884663"/>
          <a:ext cx="2284883" cy="913953"/>
        </a:xfrm>
        <a:prstGeom prst="chevron">
          <a:avLst/>
        </a:prstGeom>
        <a:solidFill>
          <a:srgbClr val="F2D728"/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009" tIns="22670" rIns="22670" bIns="22670" numCol="1" spcCol="1270" anchor="ctr" anchorCtr="0">
          <a:noAutofit/>
        </a:bodyPr>
        <a:lstStyle/>
        <a:p>
          <a:pPr lvl="0" algn="ctr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smtClean="0">
              <a:latin typeface="Century Gothic"/>
              <a:cs typeface="Century Gothic"/>
            </a:rPr>
            <a:t>Trackable</a:t>
          </a:r>
        </a:p>
        <a:p>
          <a:pPr lvl="0" algn="ctr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smtClean="0">
              <a:latin typeface="Century Gothic"/>
              <a:cs typeface="Century Gothic"/>
            </a:rPr>
            <a:t>Yes</a:t>
          </a:r>
          <a:endParaRPr lang="en-US" sz="1700" kern="1200" dirty="0">
            <a:latin typeface="Century Gothic"/>
            <a:cs typeface="Century Gothic"/>
          </a:endParaRPr>
        </a:p>
      </dsp:txBody>
      <dsp:txXfrm>
        <a:off x="8685125" y="884663"/>
        <a:ext cx="1370930" cy="91395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753470">
              <a:alpha val="70000"/>
            </a:srgb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9F75C474-26E7-4194-91CB-A9FD44E10E0D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1122363"/>
            <a:ext cx="9144000" cy="2387600"/>
          </a:xfrm>
        </p:spPr>
        <p:txBody>
          <a:bodyPr anchor="b">
            <a:normAutofit/>
          </a:bodyPr>
          <a:lstStyle>
            <a:lvl1pPr algn="l">
              <a:defRPr sz="5000">
                <a:latin typeface="Oswald Bold"/>
                <a:cs typeface="Oswald Bold"/>
              </a:defRPr>
            </a:lvl1pPr>
          </a:lstStyle>
          <a:p>
            <a:r>
              <a:rPr lang="en-US" dirty="0" smtClean="0"/>
              <a:t>Money Master or Servant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620A871C-8AB8-4B27-BFBE-4B606AA72EE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l">
              <a:buNone/>
              <a:defRPr sz="2400" baseline="0">
                <a:latin typeface="Roboto"/>
                <a:cs typeface="Roboto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Some bible verse that is relevant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6B5279D4-C1FE-4701-8F14-DB6E404E74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1217E8-6487-47EE-993B-4C3D9E8CD38C}" type="datetimeFigureOut">
              <a:rPr lang="en-US" smtClean="0"/>
              <a:t>5/30/18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B7814088-D1AC-4F5E-9539-7076D03F64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8724B207-94C2-48DB-8B91-4CE36FB566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E1553-5475-4668-B82F-38F7EF1BF65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0" name="Rectangle 19"/>
          <p:cNvSpPr/>
          <p:nvPr userDrawn="1"/>
        </p:nvSpPr>
        <p:spPr>
          <a:xfrm>
            <a:off x="0" y="6617112"/>
            <a:ext cx="2452267" cy="481776"/>
          </a:xfrm>
          <a:prstGeom prst="rect">
            <a:avLst/>
          </a:prstGeom>
          <a:solidFill>
            <a:srgbClr val="CA243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1" name="Rectangle 20"/>
          <p:cNvSpPr/>
          <p:nvPr userDrawn="1"/>
        </p:nvSpPr>
        <p:spPr>
          <a:xfrm>
            <a:off x="2434933" y="6617112"/>
            <a:ext cx="2452267" cy="481776"/>
          </a:xfrm>
          <a:prstGeom prst="rect">
            <a:avLst/>
          </a:prstGeom>
          <a:solidFill>
            <a:srgbClr val="61B35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2" name="Rectangle 21"/>
          <p:cNvSpPr/>
          <p:nvPr userDrawn="1"/>
        </p:nvSpPr>
        <p:spPr>
          <a:xfrm>
            <a:off x="4869866" y="6617112"/>
            <a:ext cx="2452267" cy="481776"/>
          </a:xfrm>
          <a:prstGeom prst="rect">
            <a:avLst/>
          </a:prstGeom>
          <a:solidFill>
            <a:srgbClr val="0A0A0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A0A0A"/>
              </a:solidFill>
            </a:endParaRPr>
          </a:p>
        </p:txBody>
      </p:sp>
      <p:sp>
        <p:nvSpPr>
          <p:cNvPr id="23" name="Rectangle 22"/>
          <p:cNvSpPr/>
          <p:nvPr userDrawn="1"/>
        </p:nvSpPr>
        <p:spPr>
          <a:xfrm>
            <a:off x="7304799" y="6617112"/>
            <a:ext cx="2452267" cy="481776"/>
          </a:xfrm>
          <a:prstGeom prst="rect">
            <a:avLst/>
          </a:prstGeom>
          <a:solidFill>
            <a:srgbClr val="75347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24" name="Rectangle 23"/>
          <p:cNvSpPr/>
          <p:nvPr userDrawn="1"/>
        </p:nvSpPr>
        <p:spPr>
          <a:xfrm>
            <a:off x="9739733" y="6617112"/>
            <a:ext cx="2452267" cy="481776"/>
          </a:xfrm>
          <a:prstGeom prst="rect">
            <a:avLst/>
          </a:prstGeom>
          <a:solidFill>
            <a:srgbClr val="F2D72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75347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752090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FE804F2-2F44-4F77-AB03-1BBB3FA029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6522B324-034F-4368-AF1D-A74E1294A10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D8AE3995-A2F7-41A1-9A70-AB7BA61006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1217E8-6487-47EE-993B-4C3D9E8CD38C}" type="datetimeFigureOut">
              <a:rPr lang="en-US" smtClean="0"/>
              <a:t>5/30/18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C170F356-69BD-41A5-BD4B-598E3E2E95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A13E673E-B844-4426-A560-583EE0AB2B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E1553-5475-4668-B82F-38F7EF1BF65B}" type="slidenum">
              <a:rPr lang="en-US" smtClean="0"/>
              <a:t>‹#›</a:t>
            </a:fld>
            <a:endParaRPr lang="en-US" dirty="0"/>
          </a:p>
        </p:txBody>
      </p:sp>
      <p:grpSp>
        <p:nvGrpSpPr>
          <p:cNvPr id="7" name="Group 6"/>
          <p:cNvGrpSpPr/>
          <p:nvPr userDrawn="1"/>
        </p:nvGrpSpPr>
        <p:grpSpPr>
          <a:xfrm>
            <a:off x="0" y="6617112"/>
            <a:ext cx="12192000" cy="481776"/>
            <a:chOff x="0" y="6617112"/>
            <a:chExt cx="12192000" cy="481776"/>
          </a:xfrm>
        </p:grpSpPr>
        <p:sp>
          <p:nvSpPr>
            <p:cNvPr id="8" name="Rectangle 7"/>
            <p:cNvSpPr/>
            <p:nvPr userDrawn="1"/>
          </p:nvSpPr>
          <p:spPr>
            <a:xfrm>
              <a:off x="0" y="6617112"/>
              <a:ext cx="2452267" cy="481776"/>
            </a:xfrm>
            <a:prstGeom prst="rect">
              <a:avLst/>
            </a:prstGeom>
            <a:solidFill>
              <a:srgbClr val="CA2430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" name="Rectangle 8"/>
            <p:cNvSpPr/>
            <p:nvPr userDrawn="1"/>
          </p:nvSpPr>
          <p:spPr>
            <a:xfrm>
              <a:off x="2434933" y="6617112"/>
              <a:ext cx="2452267" cy="481776"/>
            </a:xfrm>
            <a:prstGeom prst="rect">
              <a:avLst/>
            </a:prstGeom>
            <a:solidFill>
              <a:srgbClr val="61B355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" name="Rectangle 9"/>
            <p:cNvSpPr/>
            <p:nvPr userDrawn="1"/>
          </p:nvSpPr>
          <p:spPr>
            <a:xfrm>
              <a:off x="4869866" y="6617112"/>
              <a:ext cx="2452267" cy="481776"/>
            </a:xfrm>
            <a:prstGeom prst="rect">
              <a:avLst/>
            </a:prstGeom>
            <a:solidFill>
              <a:srgbClr val="0A0A0A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0A0A0A"/>
                </a:solidFill>
              </a:endParaRPr>
            </a:p>
          </p:txBody>
        </p:sp>
        <p:sp>
          <p:nvSpPr>
            <p:cNvPr id="11" name="Rectangle 10"/>
            <p:cNvSpPr/>
            <p:nvPr userDrawn="1"/>
          </p:nvSpPr>
          <p:spPr>
            <a:xfrm>
              <a:off x="7304799" y="6617112"/>
              <a:ext cx="2452267" cy="481776"/>
            </a:xfrm>
            <a:prstGeom prst="rect">
              <a:avLst/>
            </a:prstGeom>
            <a:solidFill>
              <a:srgbClr val="F2D728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2" name="Rectangle 11"/>
            <p:cNvSpPr/>
            <p:nvPr userDrawn="1"/>
          </p:nvSpPr>
          <p:spPr>
            <a:xfrm>
              <a:off x="9739733" y="6617112"/>
              <a:ext cx="2452267" cy="481776"/>
            </a:xfrm>
            <a:prstGeom prst="rect">
              <a:avLst/>
            </a:prstGeom>
            <a:solidFill>
              <a:srgbClr val="753470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75347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6239622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4B477D2D-064A-437F-B0A0-97E8FD94E07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BB7D6FFB-6A2F-4793-82A5-C174F064B3D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8017B947-9FEF-4724-979B-68F8094C86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1217E8-6487-47EE-993B-4C3D9E8CD38C}" type="datetimeFigureOut">
              <a:rPr lang="en-US" smtClean="0"/>
              <a:t>5/30/18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8AC8FD72-AB5B-44AF-9C57-BD231FB7AA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79947A41-49DF-46B2-B1A6-A1930A79D4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E1553-5475-4668-B82F-38F7EF1BF65B}" type="slidenum">
              <a:rPr lang="en-US" smtClean="0"/>
              <a:t>‹#›</a:t>
            </a:fld>
            <a:endParaRPr lang="en-US" dirty="0"/>
          </a:p>
        </p:txBody>
      </p:sp>
      <p:grpSp>
        <p:nvGrpSpPr>
          <p:cNvPr id="7" name="Group 6"/>
          <p:cNvGrpSpPr/>
          <p:nvPr userDrawn="1"/>
        </p:nvGrpSpPr>
        <p:grpSpPr>
          <a:xfrm>
            <a:off x="0" y="6617112"/>
            <a:ext cx="12192000" cy="481776"/>
            <a:chOff x="0" y="6617112"/>
            <a:chExt cx="12192000" cy="481776"/>
          </a:xfrm>
        </p:grpSpPr>
        <p:sp>
          <p:nvSpPr>
            <p:cNvPr id="8" name="Rectangle 7"/>
            <p:cNvSpPr/>
            <p:nvPr userDrawn="1"/>
          </p:nvSpPr>
          <p:spPr>
            <a:xfrm>
              <a:off x="0" y="6617112"/>
              <a:ext cx="2452267" cy="481776"/>
            </a:xfrm>
            <a:prstGeom prst="rect">
              <a:avLst/>
            </a:prstGeom>
            <a:solidFill>
              <a:srgbClr val="CA2430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" name="Rectangle 8"/>
            <p:cNvSpPr/>
            <p:nvPr userDrawn="1"/>
          </p:nvSpPr>
          <p:spPr>
            <a:xfrm>
              <a:off x="2434933" y="6617112"/>
              <a:ext cx="2452267" cy="481776"/>
            </a:xfrm>
            <a:prstGeom prst="rect">
              <a:avLst/>
            </a:prstGeom>
            <a:solidFill>
              <a:srgbClr val="61B355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" name="Rectangle 9"/>
            <p:cNvSpPr/>
            <p:nvPr userDrawn="1"/>
          </p:nvSpPr>
          <p:spPr>
            <a:xfrm>
              <a:off x="4869866" y="6617112"/>
              <a:ext cx="2452267" cy="481776"/>
            </a:xfrm>
            <a:prstGeom prst="rect">
              <a:avLst/>
            </a:prstGeom>
            <a:solidFill>
              <a:srgbClr val="0A0A0A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0A0A0A"/>
                </a:solidFill>
              </a:endParaRPr>
            </a:p>
          </p:txBody>
        </p:sp>
        <p:sp>
          <p:nvSpPr>
            <p:cNvPr id="11" name="Rectangle 10"/>
            <p:cNvSpPr/>
            <p:nvPr userDrawn="1"/>
          </p:nvSpPr>
          <p:spPr>
            <a:xfrm>
              <a:off x="7304799" y="6617112"/>
              <a:ext cx="2452267" cy="481776"/>
            </a:xfrm>
            <a:prstGeom prst="rect">
              <a:avLst/>
            </a:prstGeom>
            <a:solidFill>
              <a:srgbClr val="F2D728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2" name="Rectangle 11"/>
            <p:cNvSpPr/>
            <p:nvPr userDrawn="1"/>
          </p:nvSpPr>
          <p:spPr>
            <a:xfrm>
              <a:off x="9739733" y="6617112"/>
              <a:ext cx="2452267" cy="481776"/>
            </a:xfrm>
            <a:prstGeom prst="rect">
              <a:avLst/>
            </a:prstGeom>
            <a:solidFill>
              <a:srgbClr val="753470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75347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6567762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3E0BC309-8A24-463F-99CA-9E077C58A90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A04C2E01-1E79-417A-A2C9-33BBED3B57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1217E8-6487-47EE-993B-4C3D9E8CD38C}" type="datetimeFigureOut">
              <a:rPr lang="en-US" smtClean="0"/>
              <a:t>5/30/18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E49E59C8-90E1-45E7-8EB8-0486745873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83932081-A7ED-4254-A694-E754B90B73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E1553-5475-4668-B82F-38F7EF1BF65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3" name="Rectangle 12"/>
          <p:cNvSpPr/>
          <p:nvPr userDrawn="1"/>
        </p:nvSpPr>
        <p:spPr>
          <a:xfrm>
            <a:off x="0" y="519182"/>
            <a:ext cx="4728918" cy="766483"/>
          </a:xfrm>
          <a:prstGeom prst="rect">
            <a:avLst/>
          </a:prstGeom>
          <a:solidFill>
            <a:srgbClr val="0A0A0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A0A0A"/>
              </a:solidFill>
            </a:endParaRPr>
          </a:p>
        </p:txBody>
      </p:sp>
      <p:sp>
        <p:nvSpPr>
          <p:cNvPr id="14" name="Title 1">
            <a:extLst>
              <a:ext uri="{FF2B5EF4-FFF2-40B4-BE49-F238E27FC236}">
                <a16:creationId xmlns:a16="http://schemas.microsoft.com/office/drawing/2014/main" xmlns="" id="{618C1484-DB72-4F38-91B5-FD0E9D6DA3E3}"/>
              </a:ext>
            </a:extLst>
          </p:cNvPr>
          <p:cNvSpPr txBox="1">
            <a:spLocks/>
          </p:cNvSpPr>
          <p:nvPr userDrawn="1"/>
        </p:nvSpPr>
        <p:spPr>
          <a:xfrm>
            <a:off x="116970" y="239642"/>
            <a:ext cx="4494978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en-US" sz="3000" b="1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3678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-217229" y="-568193"/>
            <a:ext cx="12682853" cy="4010771"/>
          </a:xfrm>
          <a:prstGeom prst="rect">
            <a:avLst/>
          </a:prstGeom>
          <a:solidFill>
            <a:srgbClr val="61B35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61B355"/>
              </a:solidFill>
            </a:endParaRP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xmlns="" id="{E6F8389E-BEC1-411A-AC1D-605CC756A44A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2772071" y="2778183"/>
            <a:ext cx="6647859" cy="108218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700" dirty="0" smtClean="0">
                <a:latin typeface="Century Gothic"/>
                <a:cs typeface="Century Gothic"/>
              </a:rPr>
              <a:t>PERSONAL MONEY AUTOBIOGRAPHY</a:t>
            </a:r>
            <a:endParaRPr lang="en-US" sz="2700" dirty="0">
              <a:latin typeface="Century Gothic"/>
              <a:cs typeface="Century Gothic"/>
            </a:endParaRPr>
          </a:p>
          <a:p>
            <a:pPr marL="0" indent="0">
              <a:buNone/>
            </a:pPr>
            <a:endParaRPr lang="en-US" sz="1800" b="1" dirty="0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xmlns="" id="{E6F8389E-BEC1-411A-AC1D-605CC756A44A}"/>
              </a:ext>
            </a:extLst>
          </p:cNvPr>
          <p:cNvSpPr txBox="1">
            <a:spLocks/>
          </p:cNvSpPr>
          <p:nvPr userDrawn="1"/>
        </p:nvSpPr>
        <p:spPr>
          <a:xfrm>
            <a:off x="821490" y="3471864"/>
            <a:ext cx="10515600" cy="33861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en-US" sz="1800" b="1" dirty="0" smtClean="0"/>
          </a:p>
          <a:p>
            <a:r>
              <a:rPr lang="en-US" sz="2000" dirty="0" smtClean="0">
                <a:latin typeface="Century Gothic"/>
                <a:cs typeface="Century Gothic"/>
              </a:rPr>
              <a:t>What experiences early in your life shaped your current feelings about money?</a:t>
            </a:r>
            <a:endParaRPr lang="en-US" sz="2000" dirty="0">
              <a:latin typeface="Century Gothic"/>
              <a:cs typeface="Century Gothic"/>
            </a:endParaRPr>
          </a:p>
        </p:txBody>
      </p:sp>
      <p:pic>
        <p:nvPicPr>
          <p:cNvPr id="10" name="Picture 9" descr="ELCA_Logo_2.pn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35303" y="144047"/>
            <a:ext cx="1155192" cy="11490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32610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2143CCB-6905-4071-8EB8-81CED0006C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907C188E-23EA-4069-80F3-BFB17CDD7C9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D00B03C0-F85F-44B9-821E-A2280AE7280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4651AC09-5852-4A0A-8113-AD0BCD2AA2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1217E8-6487-47EE-993B-4C3D9E8CD38C}" type="datetimeFigureOut">
              <a:rPr lang="en-US" smtClean="0"/>
              <a:t>5/30/18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790E59AF-CB0C-4B0A-B427-2B3F9926CB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A9951EDC-FF7E-4B8A-B423-5A383DBAF0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E1553-5475-4668-B82F-38F7EF1BF65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75791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C774DA7-5E2E-4EAB-A6DC-37AF4411EE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EC339C2E-FB7F-43FE-AF4C-7324F4AB1DF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951A3B78-F78B-449D-8DF3-467AEB1079E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723A32C5-CEA6-4E07-BCAC-1836FCE9549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11739775-1714-4268-80EA-A1C0BCF4098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FCE3F2E0-88B7-4703-AB44-311ADB580B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1217E8-6487-47EE-993B-4C3D9E8CD38C}" type="datetimeFigureOut">
              <a:rPr lang="en-US" smtClean="0"/>
              <a:t>5/30/18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E1270562-999A-4930-BBA8-30EF36A1ED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168792C5-FC67-4BB8-9CA1-0FCEE54507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E1553-5475-4668-B82F-38F7EF1BF65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20630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AD62029-FC02-4772-B981-2AD266780F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1EA585BA-6BF1-49E1-BF98-1E57F12172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1217E8-6487-47EE-993B-4C3D9E8CD38C}" type="datetimeFigureOut">
              <a:rPr lang="en-US" smtClean="0"/>
              <a:t>5/30/18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1611D09A-D9B1-4B46-8FBE-F01E535D0C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854CA487-345F-423A-934B-639FD0E9DB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E1553-5475-4668-B82F-38F7EF1BF65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62600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12BDF739-BED2-4F22-9874-D834B67B36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1217E8-6487-47EE-993B-4C3D9E8CD38C}" type="datetimeFigureOut">
              <a:rPr lang="en-US" smtClean="0"/>
              <a:t>5/30/18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91FA0160-4FBD-4ED6-94B7-695240C1DA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F6A52F7D-6630-457B-B81C-B0CDD368FE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E1553-5475-4668-B82F-38F7EF1BF65B}" type="slidenum">
              <a:rPr lang="en-US" smtClean="0"/>
              <a:t>‹#›</a:t>
            </a:fld>
            <a:endParaRPr lang="en-US" dirty="0"/>
          </a:p>
        </p:txBody>
      </p:sp>
      <p:grpSp>
        <p:nvGrpSpPr>
          <p:cNvPr id="5" name="Group 4"/>
          <p:cNvGrpSpPr/>
          <p:nvPr userDrawn="1"/>
        </p:nvGrpSpPr>
        <p:grpSpPr>
          <a:xfrm>
            <a:off x="0" y="6617112"/>
            <a:ext cx="12192000" cy="481776"/>
            <a:chOff x="0" y="6617112"/>
            <a:chExt cx="12192000" cy="481776"/>
          </a:xfrm>
        </p:grpSpPr>
        <p:sp>
          <p:nvSpPr>
            <p:cNvPr id="6" name="Rectangle 5"/>
            <p:cNvSpPr/>
            <p:nvPr userDrawn="1"/>
          </p:nvSpPr>
          <p:spPr>
            <a:xfrm>
              <a:off x="0" y="6617112"/>
              <a:ext cx="2452267" cy="481776"/>
            </a:xfrm>
            <a:prstGeom prst="rect">
              <a:avLst/>
            </a:prstGeom>
            <a:solidFill>
              <a:srgbClr val="CA2430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" name="Rectangle 6"/>
            <p:cNvSpPr/>
            <p:nvPr userDrawn="1"/>
          </p:nvSpPr>
          <p:spPr>
            <a:xfrm>
              <a:off x="2434933" y="6617112"/>
              <a:ext cx="2452267" cy="481776"/>
            </a:xfrm>
            <a:prstGeom prst="rect">
              <a:avLst/>
            </a:prstGeom>
            <a:solidFill>
              <a:srgbClr val="61B355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" name="Rectangle 7"/>
            <p:cNvSpPr/>
            <p:nvPr userDrawn="1"/>
          </p:nvSpPr>
          <p:spPr>
            <a:xfrm>
              <a:off x="4869866" y="6617112"/>
              <a:ext cx="2452267" cy="481776"/>
            </a:xfrm>
            <a:prstGeom prst="rect">
              <a:avLst/>
            </a:prstGeom>
            <a:solidFill>
              <a:srgbClr val="0A0A0A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0A0A0A"/>
                </a:solidFill>
              </a:endParaRPr>
            </a:p>
          </p:txBody>
        </p:sp>
        <p:sp>
          <p:nvSpPr>
            <p:cNvPr id="9" name="Rectangle 8"/>
            <p:cNvSpPr/>
            <p:nvPr userDrawn="1"/>
          </p:nvSpPr>
          <p:spPr>
            <a:xfrm>
              <a:off x="7304799" y="6617112"/>
              <a:ext cx="2452267" cy="481776"/>
            </a:xfrm>
            <a:prstGeom prst="rect">
              <a:avLst/>
            </a:prstGeom>
            <a:solidFill>
              <a:srgbClr val="F2D728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" name="Rectangle 9"/>
            <p:cNvSpPr/>
            <p:nvPr userDrawn="1"/>
          </p:nvSpPr>
          <p:spPr>
            <a:xfrm>
              <a:off x="9739733" y="6617112"/>
              <a:ext cx="2452267" cy="481776"/>
            </a:xfrm>
            <a:prstGeom prst="rect">
              <a:avLst/>
            </a:prstGeom>
            <a:solidFill>
              <a:srgbClr val="753470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75347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678954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F5A5F1F-CC4C-455A-9B11-B3ACA7B547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A5126FB9-E394-47B0-B910-4AE4756157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E60F4A01-F798-4000-B083-82709CFC267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AD5D0818-9169-49C9-88F5-95638BD71A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1217E8-6487-47EE-993B-4C3D9E8CD38C}" type="datetimeFigureOut">
              <a:rPr lang="en-US" smtClean="0"/>
              <a:t>5/30/18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763917FB-6FAF-46D8-93DD-194F30B9E3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009EC0D9-8697-45C5-B6A6-B33EDC842F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E1553-5475-4668-B82F-38F7EF1BF65B}" type="slidenum">
              <a:rPr lang="en-US" smtClean="0"/>
              <a:t>‹#›</a:t>
            </a:fld>
            <a:endParaRPr lang="en-US" dirty="0"/>
          </a:p>
        </p:txBody>
      </p:sp>
      <p:grpSp>
        <p:nvGrpSpPr>
          <p:cNvPr id="8" name="Group 7"/>
          <p:cNvGrpSpPr/>
          <p:nvPr userDrawn="1"/>
        </p:nvGrpSpPr>
        <p:grpSpPr>
          <a:xfrm>
            <a:off x="0" y="6617112"/>
            <a:ext cx="12192000" cy="481776"/>
            <a:chOff x="0" y="6617112"/>
            <a:chExt cx="12192000" cy="481776"/>
          </a:xfrm>
        </p:grpSpPr>
        <p:sp>
          <p:nvSpPr>
            <p:cNvPr id="9" name="Rectangle 8"/>
            <p:cNvSpPr/>
            <p:nvPr userDrawn="1"/>
          </p:nvSpPr>
          <p:spPr>
            <a:xfrm>
              <a:off x="0" y="6617112"/>
              <a:ext cx="2452267" cy="481776"/>
            </a:xfrm>
            <a:prstGeom prst="rect">
              <a:avLst/>
            </a:prstGeom>
            <a:solidFill>
              <a:srgbClr val="CA2430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" name="Rectangle 9"/>
            <p:cNvSpPr/>
            <p:nvPr userDrawn="1"/>
          </p:nvSpPr>
          <p:spPr>
            <a:xfrm>
              <a:off x="2434933" y="6617112"/>
              <a:ext cx="2452267" cy="481776"/>
            </a:xfrm>
            <a:prstGeom prst="rect">
              <a:avLst/>
            </a:prstGeom>
            <a:solidFill>
              <a:srgbClr val="61B355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1" name="Rectangle 10"/>
            <p:cNvSpPr/>
            <p:nvPr userDrawn="1"/>
          </p:nvSpPr>
          <p:spPr>
            <a:xfrm>
              <a:off x="4869866" y="6617112"/>
              <a:ext cx="2452267" cy="481776"/>
            </a:xfrm>
            <a:prstGeom prst="rect">
              <a:avLst/>
            </a:prstGeom>
            <a:solidFill>
              <a:srgbClr val="0A0A0A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0A0A0A"/>
                </a:solidFill>
              </a:endParaRPr>
            </a:p>
          </p:txBody>
        </p:sp>
        <p:sp>
          <p:nvSpPr>
            <p:cNvPr id="12" name="Rectangle 11"/>
            <p:cNvSpPr/>
            <p:nvPr userDrawn="1"/>
          </p:nvSpPr>
          <p:spPr>
            <a:xfrm>
              <a:off x="7304799" y="6617112"/>
              <a:ext cx="2452267" cy="481776"/>
            </a:xfrm>
            <a:prstGeom prst="rect">
              <a:avLst/>
            </a:prstGeom>
            <a:solidFill>
              <a:srgbClr val="F2D728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3" name="Rectangle 12"/>
            <p:cNvSpPr/>
            <p:nvPr userDrawn="1"/>
          </p:nvSpPr>
          <p:spPr>
            <a:xfrm>
              <a:off x="9739733" y="6617112"/>
              <a:ext cx="2452267" cy="481776"/>
            </a:xfrm>
            <a:prstGeom prst="rect">
              <a:avLst/>
            </a:prstGeom>
            <a:solidFill>
              <a:srgbClr val="753470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75347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7177732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58AFAB8-A0CD-4EDA-805F-45421F32CD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F4E13E59-E7B9-448E-B88D-F6F0F7AD21B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0E8C37B1-CFE3-47FA-B448-FC4F998C154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C9A04A0F-C9B1-4CE9-8698-6C05442DE8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1217E8-6487-47EE-993B-4C3D9E8CD38C}" type="datetimeFigureOut">
              <a:rPr lang="en-US" smtClean="0"/>
              <a:t>5/30/18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A8232D77-0D53-47C0-9A48-FD2F4CD6FE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932C9F66-5799-46DF-B791-4574E07C96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E1553-5475-4668-B82F-38F7EF1BF65B}" type="slidenum">
              <a:rPr lang="en-US" smtClean="0"/>
              <a:t>‹#›</a:t>
            </a:fld>
            <a:endParaRPr lang="en-US" dirty="0"/>
          </a:p>
        </p:txBody>
      </p:sp>
      <p:grpSp>
        <p:nvGrpSpPr>
          <p:cNvPr id="8" name="Group 7"/>
          <p:cNvGrpSpPr/>
          <p:nvPr userDrawn="1"/>
        </p:nvGrpSpPr>
        <p:grpSpPr>
          <a:xfrm>
            <a:off x="0" y="6617112"/>
            <a:ext cx="12192000" cy="481776"/>
            <a:chOff x="0" y="6617112"/>
            <a:chExt cx="12192000" cy="481776"/>
          </a:xfrm>
        </p:grpSpPr>
        <p:sp>
          <p:nvSpPr>
            <p:cNvPr id="9" name="Rectangle 8"/>
            <p:cNvSpPr/>
            <p:nvPr userDrawn="1"/>
          </p:nvSpPr>
          <p:spPr>
            <a:xfrm>
              <a:off x="0" y="6617112"/>
              <a:ext cx="2452267" cy="481776"/>
            </a:xfrm>
            <a:prstGeom prst="rect">
              <a:avLst/>
            </a:prstGeom>
            <a:solidFill>
              <a:srgbClr val="CA2430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" name="Rectangle 9"/>
            <p:cNvSpPr/>
            <p:nvPr userDrawn="1"/>
          </p:nvSpPr>
          <p:spPr>
            <a:xfrm>
              <a:off x="2434933" y="6617112"/>
              <a:ext cx="2452267" cy="481776"/>
            </a:xfrm>
            <a:prstGeom prst="rect">
              <a:avLst/>
            </a:prstGeom>
            <a:solidFill>
              <a:srgbClr val="61B355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1" name="Rectangle 10"/>
            <p:cNvSpPr/>
            <p:nvPr userDrawn="1"/>
          </p:nvSpPr>
          <p:spPr>
            <a:xfrm>
              <a:off x="4869866" y="6617112"/>
              <a:ext cx="2452267" cy="481776"/>
            </a:xfrm>
            <a:prstGeom prst="rect">
              <a:avLst/>
            </a:prstGeom>
            <a:solidFill>
              <a:srgbClr val="0A0A0A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0A0A0A"/>
                </a:solidFill>
              </a:endParaRPr>
            </a:p>
          </p:txBody>
        </p:sp>
        <p:sp>
          <p:nvSpPr>
            <p:cNvPr id="12" name="Rectangle 11"/>
            <p:cNvSpPr/>
            <p:nvPr userDrawn="1"/>
          </p:nvSpPr>
          <p:spPr>
            <a:xfrm>
              <a:off x="7304799" y="6617112"/>
              <a:ext cx="2452267" cy="481776"/>
            </a:xfrm>
            <a:prstGeom prst="rect">
              <a:avLst/>
            </a:prstGeom>
            <a:solidFill>
              <a:srgbClr val="F2D728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3" name="Rectangle 12"/>
            <p:cNvSpPr/>
            <p:nvPr userDrawn="1"/>
          </p:nvSpPr>
          <p:spPr>
            <a:xfrm>
              <a:off x="9739733" y="6617112"/>
              <a:ext cx="2452267" cy="481776"/>
            </a:xfrm>
            <a:prstGeom prst="rect">
              <a:avLst/>
            </a:prstGeom>
            <a:solidFill>
              <a:srgbClr val="753470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75347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6203345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5833674B-FE20-4916-A30B-884F98D3BD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216FE6F1-A76D-4BA1-B5C0-9040CEB3EE9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8B931706-B95A-49D6-8592-71A17B36FDA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1217E8-6487-47EE-993B-4C3D9E8CD38C}" type="datetimeFigureOut">
              <a:rPr lang="en-US" smtClean="0"/>
              <a:t>5/30/18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44EC538C-A84F-4CDC-ACB2-4B0B2CADDA3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7089211B-0C52-4F45-A798-0D0196F16E1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7E1553-5475-4668-B82F-38F7EF1BF65B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7" name="Picture 6" descr="ELCA_Logo_2.png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35303" y="144047"/>
            <a:ext cx="1155192" cy="1149096"/>
          </a:xfrm>
          <a:prstGeom prst="rect">
            <a:avLst/>
          </a:prstGeom>
        </p:spPr>
      </p:pic>
      <p:grpSp>
        <p:nvGrpSpPr>
          <p:cNvPr id="8" name="Group 7"/>
          <p:cNvGrpSpPr/>
          <p:nvPr userDrawn="1"/>
        </p:nvGrpSpPr>
        <p:grpSpPr>
          <a:xfrm>
            <a:off x="0" y="6617112"/>
            <a:ext cx="12192000" cy="481776"/>
            <a:chOff x="0" y="6617112"/>
            <a:chExt cx="12192000" cy="481776"/>
          </a:xfrm>
        </p:grpSpPr>
        <p:sp>
          <p:nvSpPr>
            <p:cNvPr id="9" name="Rectangle 8"/>
            <p:cNvSpPr/>
            <p:nvPr userDrawn="1"/>
          </p:nvSpPr>
          <p:spPr>
            <a:xfrm>
              <a:off x="0" y="6617112"/>
              <a:ext cx="2452267" cy="481776"/>
            </a:xfrm>
            <a:prstGeom prst="rect">
              <a:avLst/>
            </a:prstGeom>
            <a:solidFill>
              <a:srgbClr val="CA2430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" name="Rectangle 9"/>
            <p:cNvSpPr/>
            <p:nvPr userDrawn="1"/>
          </p:nvSpPr>
          <p:spPr>
            <a:xfrm>
              <a:off x="2434933" y="6617112"/>
              <a:ext cx="2452267" cy="481776"/>
            </a:xfrm>
            <a:prstGeom prst="rect">
              <a:avLst/>
            </a:prstGeom>
            <a:solidFill>
              <a:srgbClr val="61B355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1" name="Rectangle 10"/>
            <p:cNvSpPr/>
            <p:nvPr userDrawn="1"/>
          </p:nvSpPr>
          <p:spPr>
            <a:xfrm>
              <a:off x="4869866" y="6617112"/>
              <a:ext cx="2452267" cy="481776"/>
            </a:xfrm>
            <a:prstGeom prst="rect">
              <a:avLst/>
            </a:prstGeom>
            <a:solidFill>
              <a:srgbClr val="0A0A0A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0A0A0A"/>
                </a:solidFill>
              </a:endParaRPr>
            </a:p>
          </p:txBody>
        </p:sp>
        <p:sp>
          <p:nvSpPr>
            <p:cNvPr id="12" name="Rectangle 11"/>
            <p:cNvSpPr/>
            <p:nvPr userDrawn="1"/>
          </p:nvSpPr>
          <p:spPr>
            <a:xfrm>
              <a:off x="7304799" y="6617112"/>
              <a:ext cx="2452267" cy="481776"/>
            </a:xfrm>
            <a:prstGeom prst="rect">
              <a:avLst/>
            </a:prstGeom>
            <a:solidFill>
              <a:srgbClr val="753470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FFFFFF"/>
                </a:solidFill>
              </a:endParaRPr>
            </a:p>
          </p:txBody>
        </p:sp>
        <p:sp>
          <p:nvSpPr>
            <p:cNvPr id="13" name="Rectangle 12"/>
            <p:cNvSpPr/>
            <p:nvPr userDrawn="1"/>
          </p:nvSpPr>
          <p:spPr>
            <a:xfrm>
              <a:off x="9739733" y="6617112"/>
              <a:ext cx="2452267" cy="481776"/>
            </a:xfrm>
            <a:prstGeom prst="rect">
              <a:avLst/>
            </a:prstGeom>
            <a:solidFill>
              <a:srgbClr val="F2D728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75347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8419746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4" Type="http://schemas.openxmlformats.org/officeDocument/2006/relationships/diagramQuickStyle" Target="../diagrams/quickStyle1.xml"/><Relationship Id="rId5" Type="http://schemas.openxmlformats.org/officeDocument/2006/relationships/diagramColors" Target="../diagrams/colors1.xml"/><Relationship Id="rId6" Type="http://schemas.microsoft.com/office/2007/relationships/diagramDrawing" Target="../diagrams/drawing1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1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4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4" Type="http://schemas.openxmlformats.org/officeDocument/2006/relationships/diagramQuickStyle" Target="../diagrams/quickStyle2.xml"/><Relationship Id="rId5" Type="http://schemas.openxmlformats.org/officeDocument/2006/relationships/diagramColors" Target="../diagrams/colors2.xml"/><Relationship Id="rId6" Type="http://schemas.microsoft.com/office/2007/relationships/diagramDrawing" Target="../diagrams/drawing2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Relationship Id="rId3" Type="http://schemas.openxmlformats.org/officeDocument/2006/relationships/image" Target="../media/image6.png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4" Type="http://schemas.openxmlformats.org/officeDocument/2006/relationships/diagramQuickStyle" Target="../diagrams/quickStyle3.xml"/><Relationship Id="rId5" Type="http://schemas.openxmlformats.org/officeDocument/2006/relationships/diagramColors" Target="../diagrams/colors3.xml"/><Relationship Id="rId6" Type="http://schemas.microsoft.com/office/2007/relationships/diagramDrawing" Target="../diagrams/drawing3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3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val 6"/>
          <p:cNvSpPr/>
          <p:nvPr/>
        </p:nvSpPr>
        <p:spPr>
          <a:xfrm>
            <a:off x="4127359" y="869000"/>
            <a:ext cx="4227618" cy="4227618"/>
          </a:xfrm>
          <a:prstGeom prst="ellipse">
            <a:avLst/>
          </a:prstGeom>
          <a:solidFill>
            <a:schemeClr val="bg1"/>
          </a:solid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6A365338-6EE0-407B-BB68-B56F9663871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74385" y="2790828"/>
            <a:ext cx="9144000" cy="785981"/>
          </a:xfrm>
        </p:spPr>
        <p:txBody>
          <a:bodyPr>
            <a:normAutofit fontScale="90000"/>
          </a:bodyPr>
          <a:lstStyle/>
          <a:p>
            <a:pPr algn="ctr">
              <a:lnSpc>
                <a:spcPct val="140000"/>
              </a:lnSpc>
            </a:pPr>
            <a:r>
              <a:rPr lang="en-US" sz="3900" b="1" dirty="0" smtClean="0">
                <a:latin typeface="Century Gothic"/>
                <a:cs typeface="Century Gothic"/>
              </a:rPr>
              <a:t>MONEY</a:t>
            </a:r>
            <a:br>
              <a:rPr lang="en-US" sz="3900" b="1" dirty="0" smtClean="0">
                <a:latin typeface="Century Gothic"/>
                <a:cs typeface="Century Gothic"/>
              </a:rPr>
            </a:br>
            <a:r>
              <a:rPr lang="en-US" sz="3000" dirty="0" smtClean="0">
                <a:latin typeface="Century Gothic"/>
                <a:cs typeface="Century Gothic"/>
              </a:rPr>
              <a:t>MASTER </a:t>
            </a:r>
            <a:r>
              <a:rPr lang="en-US" sz="3000" dirty="0">
                <a:latin typeface="Century Gothic"/>
                <a:cs typeface="Century Gothic"/>
              </a:rPr>
              <a:t>OR </a:t>
            </a:r>
            <a:r>
              <a:rPr lang="en-US" sz="3000" dirty="0" smtClean="0">
                <a:latin typeface="Century Gothic"/>
                <a:cs typeface="Century Gothic"/>
              </a:rPr>
              <a:t>SERVANT?</a:t>
            </a:r>
            <a:endParaRPr lang="en-US" sz="3000" dirty="0">
              <a:latin typeface="Century Gothic"/>
              <a:cs typeface="Century Gothic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1C1A05AD-A49E-4F0D-9E03-2DF87D39953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164970" y="5742855"/>
            <a:ext cx="9144000" cy="960214"/>
          </a:xfrm>
        </p:spPr>
        <p:txBody>
          <a:bodyPr>
            <a:normAutofit/>
          </a:bodyPr>
          <a:lstStyle/>
          <a:p>
            <a:pPr algn="l"/>
            <a:r>
              <a:rPr lang="en-US" sz="2000" dirty="0">
                <a:latin typeface="Century Gothic"/>
                <a:cs typeface="Century Gothic"/>
              </a:rPr>
              <a:t>“No one can serve two masters …</a:t>
            </a:r>
            <a:r>
              <a:rPr lang="en-US" sz="2000" dirty="0" smtClean="0">
                <a:latin typeface="Century Gothic"/>
                <a:cs typeface="Century Gothic"/>
              </a:rPr>
              <a:t>” Matthew </a:t>
            </a:r>
            <a:r>
              <a:rPr lang="en-US" sz="2000" dirty="0">
                <a:latin typeface="Century Gothic"/>
                <a:cs typeface="Century Gothic"/>
              </a:rPr>
              <a:t>6:24</a:t>
            </a:r>
          </a:p>
          <a:p>
            <a:pPr algn="l"/>
            <a:endParaRPr lang="en-US" sz="1600" dirty="0"/>
          </a:p>
        </p:txBody>
      </p:sp>
      <p:pic>
        <p:nvPicPr>
          <p:cNvPr id="8" name="Picture 7" descr="ELCA_Logo_2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35303" y="144047"/>
            <a:ext cx="1155192" cy="11490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72157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>
            <a:extLst>
              <a:ext uri="{FF2B5EF4-FFF2-40B4-BE49-F238E27FC236}">
                <a16:creationId xmlns:a16="http://schemas.microsoft.com/office/drawing/2014/main" xmlns="" id="{4BB5D620-6711-4D0B-9C1A-852F30B9FA1F}"/>
              </a:ext>
            </a:extLst>
          </p:cNvPr>
          <p:cNvSpPr txBox="1">
            <a:spLocks/>
          </p:cNvSpPr>
          <p:nvPr/>
        </p:nvSpPr>
        <p:spPr>
          <a:xfrm>
            <a:off x="888330" y="1725356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20000"/>
              </a:lnSpc>
            </a:pPr>
            <a:r>
              <a:rPr lang="en-US" sz="2000" dirty="0" smtClean="0">
                <a:latin typeface="Century Gothic"/>
                <a:cs typeface="Century Gothic"/>
              </a:rPr>
              <a:t>God’s Word says a lot about our relationship with money (wealth, possessions).</a:t>
            </a:r>
          </a:p>
          <a:p>
            <a:pPr>
              <a:lnSpc>
                <a:spcPct val="120000"/>
              </a:lnSpc>
            </a:pPr>
            <a:r>
              <a:rPr lang="en-US" sz="2000" dirty="0" smtClean="0">
                <a:latin typeface="Century Gothic"/>
                <a:cs typeface="Century Gothic"/>
              </a:rPr>
              <a:t>Why would God care how we regard, acquire, manage, and spend money?  </a:t>
            </a:r>
          </a:p>
        </p:txBody>
      </p:sp>
      <p:sp>
        <p:nvSpPr>
          <p:cNvPr id="6" name="Rectangle 5"/>
          <p:cNvSpPr/>
          <p:nvPr/>
        </p:nvSpPr>
        <p:spPr>
          <a:xfrm>
            <a:off x="-618268" y="-451212"/>
            <a:ext cx="5948743" cy="2122366"/>
          </a:xfrm>
          <a:prstGeom prst="rect">
            <a:avLst/>
          </a:prstGeom>
          <a:solidFill>
            <a:schemeClr val="bg1"/>
          </a:solid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n>
                <a:solidFill>
                  <a:srgbClr val="000000"/>
                </a:solidFill>
              </a:ln>
              <a:solidFill>
                <a:srgbClr val="61B35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8470583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50650" y="651749"/>
            <a:ext cx="4224421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500" dirty="0" smtClean="0">
                <a:solidFill>
                  <a:srgbClr val="FFFFFF"/>
                </a:solidFill>
                <a:latin typeface="Century Gothic"/>
                <a:cs typeface="Century Gothic"/>
              </a:rPr>
              <a:t>HOW WE REGARD MONEY</a:t>
            </a:r>
            <a:endParaRPr lang="en-US" sz="2500" dirty="0">
              <a:solidFill>
                <a:srgbClr val="FFFFFF"/>
              </a:solidFill>
              <a:latin typeface="Century Gothic"/>
              <a:cs typeface="Century Gothic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0" y="2523443"/>
            <a:ext cx="2456597" cy="2456597"/>
          </a:xfrm>
          <a:prstGeom prst="rect">
            <a:avLst/>
          </a:prstGeom>
          <a:solidFill>
            <a:srgbClr val="CA243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446383" y="2072231"/>
            <a:ext cx="2456597" cy="2456597"/>
          </a:xfrm>
          <a:prstGeom prst="rect">
            <a:avLst/>
          </a:prstGeom>
          <a:solidFill>
            <a:srgbClr val="61B35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4892766" y="3526136"/>
            <a:ext cx="2456597" cy="2456597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7339149" y="2306194"/>
            <a:ext cx="2456597" cy="2456597"/>
          </a:xfrm>
          <a:prstGeom prst="rect">
            <a:avLst/>
          </a:prstGeom>
          <a:solidFill>
            <a:srgbClr val="75347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9785533" y="2602356"/>
            <a:ext cx="2456597" cy="2456597"/>
          </a:xfrm>
          <a:prstGeom prst="rect">
            <a:avLst/>
          </a:prstGeom>
          <a:solidFill>
            <a:srgbClr val="F2D72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125442" y="2782245"/>
            <a:ext cx="2205713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FFFFFF"/>
                </a:solidFill>
                <a:latin typeface="Century Gothic"/>
                <a:cs typeface="Century Gothic"/>
              </a:rPr>
              <a:t>A tool and resource to enable us to love and serve God and our neighbor.</a:t>
            </a:r>
            <a:endParaRPr lang="en-US" sz="2000" dirty="0">
              <a:solidFill>
                <a:srgbClr val="FFFFFF"/>
              </a:solidFill>
              <a:latin typeface="Century Gothic"/>
              <a:cs typeface="Century Gothic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571825" y="2792698"/>
            <a:ext cx="2205713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FFFFFF"/>
                </a:solidFill>
                <a:latin typeface="Century Gothic"/>
                <a:cs typeface="Century Gothic"/>
              </a:rPr>
              <a:t>A positive gift </a:t>
            </a:r>
            <a:r>
              <a:rPr lang="mr-IN" sz="2000" dirty="0" smtClean="0">
                <a:solidFill>
                  <a:srgbClr val="FFFFFF"/>
                </a:solidFill>
                <a:latin typeface="Century Gothic"/>
                <a:cs typeface="Century Gothic"/>
              </a:rPr>
              <a:t>–</a:t>
            </a:r>
            <a:r>
              <a:rPr lang="en-US" sz="2000" dirty="0" smtClean="0">
                <a:solidFill>
                  <a:srgbClr val="FFFFFF"/>
                </a:solidFill>
                <a:latin typeface="Century Gothic"/>
                <a:cs typeface="Century Gothic"/>
              </a:rPr>
              <a:t> received with gratitude. </a:t>
            </a:r>
            <a:endParaRPr lang="en-US" sz="2000" dirty="0">
              <a:solidFill>
                <a:srgbClr val="FFFFFF"/>
              </a:solidFill>
              <a:latin typeface="Century Gothic"/>
              <a:cs typeface="Century Gothic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018208" y="4246603"/>
            <a:ext cx="2205713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FFFFFF"/>
                </a:solidFill>
                <a:latin typeface="Century Gothic"/>
                <a:cs typeface="Century Gothic"/>
              </a:rPr>
              <a:t>Trust in God’s continuing benevolence. </a:t>
            </a:r>
            <a:endParaRPr lang="en-US" sz="2000" dirty="0">
              <a:solidFill>
                <a:srgbClr val="FFFFFF"/>
              </a:solidFill>
              <a:latin typeface="Century Gothic"/>
              <a:cs typeface="Century Gothic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7464591" y="2564996"/>
            <a:ext cx="2205713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FFFFFF"/>
                </a:solidFill>
                <a:latin typeface="Century Gothic"/>
                <a:cs typeface="Century Gothic"/>
              </a:rPr>
              <a:t>The danger of prosperity </a:t>
            </a:r>
            <a:r>
              <a:rPr lang="mr-IN" sz="2000" dirty="0" smtClean="0">
                <a:solidFill>
                  <a:srgbClr val="FFFFFF"/>
                </a:solidFill>
                <a:latin typeface="Century Gothic"/>
                <a:cs typeface="Century Gothic"/>
              </a:rPr>
              <a:t>–</a:t>
            </a:r>
            <a:r>
              <a:rPr lang="en-US" sz="2000" dirty="0" smtClean="0">
                <a:solidFill>
                  <a:srgbClr val="FFFFFF"/>
                </a:solidFill>
                <a:latin typeface="Century Gothic"/>
                <a:cs typeface="Century Gothic"/>
              </a:rPr>
              <a:t> abundance can cause us to lose our focus on God. </a:t>
            </a:r>
            <a:endParaRPr lang="en-US" sz="2000" dirty="0">
              <a:solidFill>
                <a:srgbClr val="FFFFFF"/>
              </a:solidFill>
              <a:latin typeface="Century Gothic"/>
              <a:cs typeface="Century Gothic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9910975" y="2707270"/>
            <a:ext cx="2205713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FFFFFF"/>
                </a:solidFill>
                <a:latin typeface="Century Gothic"/>
                <a:cs typeface="Century Gothic"/>
              </a:rPr>
              <a:t>God does not value His children on the basis of their wealth </a:t>
            </a:r>
            <a:r>
              <a:rPr lang="mr-IN" sz="2000" dirty="0" smtClean="0">
                <a:solidFill>
                  <a:srgbClr val="FFFFFF"/>
                </a:solidFill>
                <a:latin typeface="Century Gothic"/>
                <a:cs typeface="Century Gothic"/>
              </a:rPr>
              <a:t>–</a:t>
            </a:r>
            <a:r>
              <a:rPr lang="en-US" sz="2000" dirty="0" smtClean="0">
                <a:solidFill>
                  <a:srgbClr val="FFFFFF"/>
                </a:solidFill>
                <a:latin typeface="Century Gothic"/>
                <a:cs typeface="Century Gothic"/>
              </a:rPr>
              <a:t> He stands with the poor.  </a:t>
            </a:r>
            <a:endParaRPr lang="en-US" sz="2000" dirty="0">
              <a:solidFill>
                <a:srgbClr val="FFFFFF"/>
              </a:solidFill>
              <a:latin typeface="Century Gothic"/>
              <a:cs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254263003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7B7A6DFB-B4A6-4226-9F47-877BAD3C70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87547" y="1723750"/>
            <a:ext cx="10515600" cy="4351338"/>
          </a:xfrm>
        </p:spPr>
        <p:txBody>
          <a:bodyPr>
            <a:normAutofit/>
          </a:bodyPr>
          <a:lstStyle/>
          <a:p>
            <a:pPr>
              <a:lnSpc>
                <a:spcPct val="120000"/>
              </a:lnSpc>
            </a:pPr>
            <a:r>
              <a:rPr lang="en-US" sz="2000" dirty="0" smtClean="0">
                <a:latin typeface="Century Gothic"/>
                <a:cs typeface="Century Gothic"/>
              </a:rPr>
              <a:t>Can </a:t>
            </a:r>
            <a:r>
              <a:rPr lang="en-US" sz="2000" dirty="0">
                <a:latin typeface="Century Gothic"/>
                <a:cs typeface="Century Gothic"/>
              </a:rPr>
              <a:t>enjoyable material blessings that enrich our lives become necessities we cannot live without</a:t>
            </a:r>
            <a:r>
              <a:rPr lang="en-US" sz="2000" dirty="0" smtClean="0">
                <a:latin typeface="Century Gothic"/>
                <a:cs typeface="Century Gothic"/>
              </a:rPr>
              <a:t>?</a:t>
            </a:r>
            <a:endParaRPr lang="en-US" sz="2000" dirty="0">
              <a:latin typeface="Century Gothic"/>
              <a:cs typeface="Century Gothic"/>
            </a:endParaRPr>
          </a:p>
          <a:p>
            <a:pPr>
              <a:lnSpc>
                <a:spcPct val="120000"/>
              </a:lnSpc>
            </a:pPr>
            <a:r>
              <a:rPr lang="en-US" sz="2000" dirty="0">
                <a:latin typeface="Century Gothic"/>
                <a:cs typeface="Century Gothic"/>
              </a:rPr>
              <a:t>Can we be tempted to shift from trusting that God will provide all we need to trusting our wealth to protect us from a diminishing “standard of living”</a:t>
            </a:r>
            <a:r>
              <a:rPr lang="en-US" sz="2000" dirty="0" smtClean="0">
                <a:latin typeface="Century Gothic"/>
                <a:cs typeface="Century Gothic"/>
              </a:rPr>
              <a:t>?</a:t>
            </a:r>
            <a:endParaRPr lang="en-US" sz="2000" dirty="0">
              <a:latin typeface="Century Gothic"/>
              <a:cs typeface="Century Gothic"/>
            </a:endParaRPr>
          </a:p>
          <a:p>
            <a:pPr>
              <a:lnSpc>
                <a:spcPct val="120000"/>
              </a:lnSpc>
            </a:pPr>
            <a:r>
              <a:rPr lang="en-US" sz="2000" dirty="0">
                <a:latin typeface="Century Gothic"/>
                <a:cs typeface="Century Gothic"/>
              </a:rPr>
              <a:t>How can we avoid allowing income and wealth to become measures of a person’s </a:t>
            </a:r>
            <a:r>
              <a:rPr lang="en-US" sz="2000" dirty="0" smtClean="0">
                <a:latin typeface="Century Gothic"/>
                <a:cs typeface="Century Gothic"/>
              </a:rPr>
              <a:t>worth </a:t>
            </a:r>
            <a:r>
              <a:rPr lang="en-US" sz="2000" dirty="0">
                <a:latin typeface="Century Gothic"/>
                <a:cs typeface="Century Gothic"/>
              </a:rPr>
              <a:t>or value – applied either to our neighbors or ourselves?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386930" y="651749"/>
            <a:ext cx="1889892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500" dirty="0" smtClean="0">
                <a:solidFill>
                  <a:srgbClr val="FFFFFF"/>
                </a:solidFill>
                <a:latin typeface="Century Gothic"/>
                <a:cs typeface="Century Gothic"/>
              </a:rPr>
              <a:t>QUESTIONS</a:t>
            </a:r>
            <a:endParaRPr lang="en-US" sz="2500" dirty="0">
              <a:solidFill>
                <a:srgbClr val="FFFFFF"/>
              </a:solidFill>
              <a:latin typeface="Century Gothic"/>
              <a:cs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255876954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2523443"/>
            <a:ext cx="2456597" cy="2456597"/>
          </a:xfrm>
          <a:prstGeom prst="rect">
            <a:avLst/>
          </a:prstGeom>
          <a:solidFill>
            <a:srgbClr val="CA243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446383" y="2072231"/>
            <a:ext cx="2456597" cy="2456597"/>
          </a:xfrm>
          <a:prstGeom prst="rect">
            <a:avLst/>
          </a:prstGeom>
          <a:solidFill>
            <a:srgbClr val="61B35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4892766" y="3526136"/>
            <a:ext cx="2456597" cy="2456597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7339149" y="2306194"/>
            <a:ext cx="2456597" cy="2456597"/>
          </a:xfrm>
          <a:prstGeom prst="rect">
            <a:avLst/>
          </a:prstGeom>
          <a:solidFill>
            <a:srgbClr val="75347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9785533" y="2540155"/>
            <a:ext cx="2456597" cy="2456597"/>
          </a:xfrm>
          <a:prstGeom prst="rect">
            <a:avLst/>
          </a:prstGeom>
          <a:solidFill>
            <a:srgbClr val="F2D72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250650" y="651749"/>
            <a:ext cx="4339650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500" dirty="0" smtClean="0">
                <a:solidFill>
                  <a:srgbClr val="FFFFFF"/>
                </a:solidFill>
                <a:latin typeface="Century Gothic"/>
                <a:cs typeface="Century Gothic"/>
              </a:rPr>
              <a:t>HOW WE ACQUIRE MONEY</a:t>
            </a:r>
            <a:endParaRPr lang="en-US" sz="2500" dirty="0">
              <a:solidFill>
                <a:srgbClr val="FFFFFF"/>
              </a:solidFill>
              <a:latin typeface="Century Gothic"/>
              <a:cs typeface="Century Gothic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67100" y="3258750"/>
            <a:ext cx="2205713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FFFFFF"/>
                </a:solidFill>
                <a:latin typeface="Century Gothic"/>
                <a:cs typeface="Century Gothic"/>
              </a:rPr>
              <a:t>Work is good - </a:t>
            </a:r>
          </a:p>
          <a:p>
            <a:r>
              <a:rPr lang="en-US" sz="2000" dirty="0" smtClean="0">
                <a:solidFill>
                  <a:srgbClr val="FFFFFF"/>
                </a:solidFill>
                <a:latin typeface="Century Gothic"/>
                <a:cs typeface="Century Gothic"/>
              </a:rPr>
              <a:t>God expects us to work. </a:t>
            </a:r>
            <a:endParaRPr lang="en-US" sz="2000" dirty="0">
              <a:solidFill>
                <a:srgbClr val="FFFFFF"/>
              </a:solidFill>
              <a:latin typeface="Century Gothic"/>
              <a:cs typeface="Century Gothic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590043" y="2322904"/>
            <a:ext cx="2205713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FFFFFF"/>
                </a:solidFill>
                <a:latin typeface="Century Gothic"/>
                <a:cs typeface="Century Gothic"/>
              </a:rPr>
              <a:t>We are to deal with our neighbors honestly.</a:t>
            </a:r>
          </a:p>
          <a:p>
            <a:r>
              <a:rPr lang="en-US" sz="2000" dirty="0" smtClean="0">
                <a:solidFill>
                  <a:srgbClr val="FFFFFF"/>
                </a:solidFill>
                <a:latin typeface="Century Gothic"/>
                <a:cs typeface="Century Gothic"/>
              </a:rPr>
              <a:t>(Who is our neighbor?)</a:t>
            </a:r>
            <a:endParaRPr lang="en-US" sz="2000" dirty="0">
              <a:solidFill>
                <a:srgbClr val="FFFFFF"/>
              </a:solidFill>
              <a:latin typeface="Century Gothic"/>
              <a:cs typeface="Century Gothic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046406" y="3760096"/>
            <a:ext cx="2205713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FFFFFF"/>
                </a:solidFill>
                <a:latin typeface="Century Gothic"/>
                <a:cs typeface="Century Gothic"/>
              </a:rPr>
              <a:t>Our means of acquiring money should not create hardships for our neighbors. </a:t>
            </a:r>
            <a:endParaRPr lang="en-US" sz="2000" dirty="0">
              <a:solidFill>
                <a:srgbClr val="FFFFFF"/>
              </a:solidFill>
              <a:latin typeface="Century Gothic"/>
              <a:cs typeface="Century Gothic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7486059" y="2406462"/>
            <a:ext cx="2205713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FFFFFF"/>
                </a:solidFill>
                <a:latin typeface="Century Gothic"/>
                <a:cs typeface="Century Gothic"/>
              </a:rPr>
              <a:t>Our employment is a calling through which we can serve and witness to our neighbors. </a:t>
            </a:r>
            <a:endParaRPr lang="en-US" sz="2000" dirty="0">
              <a:solidFill>
                <a:srgbClr val="FFFFFF"/>
              </a:solidFill>
              <a:latin typeface="Century Gothic"/>
              <a:cs typeface="Century Gothic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9858872" y="2590289"/>
            <a:ext cx="2205713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FFFF"/>
                </a:solidFill>
                <a:latin typeface="Century Gothic"/>
                <a:cs typeface="Century Gothic"/>
              </a:rPr>
              <a:t>Even those not needing a paycheck should be engaged in the good of their </a:t>
            </a:r>
            <a:r>
              <a:rPr lang="en-US" sz="2000" dirty="0" smtClean="0">
                <a:solidFill>
                  <a:srgbClr val="FFFFFF"/>
                </a:solidFill>
                <a:latin typeface="Century Gothic"/>
                <a:cs typeface="Century Gothic"/>
              </a:rPr>
              <a:t>community.</a:t>
            </a:r>
            <a:endParaRPr lang="en-US" sz="2000" dirty="0">
              <a:solidFill>
                <a:srgbClr val="FFFFFF"/>
              </a:solidFill>
              <a:latin typeface="Century Gothic"/>
              <a:cs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364128734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386930" y="651749"/>
            <a:ext cx="1889892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500" dirty="0" smtClean="0">
                <a:solidFill>
                  <a:srgbClr val="FFFFFF"/>
                </a:solidFill>
                <a:latin typeface="Century Gothic"/>
                <a:cs typeface="Century Gothic"/>
              </a:rPr>
              <a:t>QUESTIONS</a:t>
            </a:r>
            <a:endParaRPr lang="en-US" sz="2500" dirty="0">
              <a:solidFill>
                <a:srgbClr val="FFFFFF"/>
              </a:solidFill>
              <a:latin typeface="Century Gothic"/>
              <a:cs typeface="Century Gothic"/>
            </a:endParaRP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xmlns="" id="{7B7A6DFB-B4A6-4226-9F47-877BAD3C70F2}"/>
              </a:ext>
            </a:extLst>
          </p:cNvPr>
          <p:cNvSpPr txBox="1">
            <a:spLocks/>
          </p:cNvSpPr>
          <p:nvPr/>
        </p:nvSpPr>
        <p:spPr>
          <a:xfrm>
            <a:off x="887547" y="1723750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20000"/>
              </a:lnSpc>
            </a:pPr>
            <a:r>
              <a:rPr lang="en-US" sz="2000" dirty="0" smtClean="0">
                <a:latin typeface="Century Gothic"/>
                <a:cs typeface="Century Gothic"/>
              </a:rPr>
              <a:t>What makes a job a calling or vocation? </a:t>
            </a:r>
          </a:p>
          <a:p>
            <a:pPr>
              <a:lnSpc>
                <a:spcPct val="120000"/>
              </a:lnSpc>
            </a:pPr>
            <a:r>
              <a:rPr lang="en-US" sz="2000" dirty="0" smtClean="0">
                <a:latin typeface="Century Gothic"/>
                <a:cs typeface="Century Gothic"/>
              </a:rPr>
              <a:t>Is it possible to tell someone who you are without referring to your current or former occupation? </a:t>
            </a:r>
          </a:p>
          <a:p>
            <a:pPr>
              <a:lnSpc>
                <a:spcPct val="120000"/>
              </a:lnSpc>
            </a:pPr>
            <a:r>
              <a:rPr lang="en-US" sz="2000" dirty="0" smtClean="0">
                <a:latin typeface="Century Gothic"/>
                <a:cs typeface="Century Gothic"/>
              </a:rPr>
              <a:t>What would you tell a child, grandchild, or other young person asking for guidance about what to do with his or her life? </a:t>
            </a:r>
            <a:endParaRPr lang="en-US" sz="2000" dirty="0">
              <a:latin typeface="Century Gothic"/>
              <a:cs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54159506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2523443"/>
            <a:ext cx="2456597" cy="2456597"/>
          </a:xfrm>
          <a:prstGeom prst="rect">
            <a:avLst/>
          </a:prstGeom>
          <a:solidFill>
            <a:srgbClr val="CA243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446383" y="2047160"/>
            <a:ext cx="2456597" cy="2456597"/>
          </a:xfrm>
          <a:prstGeom prst="rect">
            <a:avLst/>
          </a:prstGeom>
          <a:solidFill>
            <a:srgbClr val="61B35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4892766" y="3526136"/>
            <a:ext cx="2456597" cy="2456597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7339149" y="2306194"/>
            <a:ext cx="2456597" cy="2456597"/>
          </a:xfrm>
          <a:prstGeom prst="rect">
            <a:avLst/>
          </a:prstGeom>
          <a:solidFill>
            <a:srgbClr val="75347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9785533" y="2540155"/>
            <a:ext cx="2456597" cy="2456597"/>
          </a:xfrm>
          <a:prstGeom prst="rect">
            <a:avLst/>
          </a:prstGeom>
          <a:solidFill>
            <a:srgbClr val="F2D72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250650" y="651749"/>
            <a:ext cx="4365623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500" dirty="0" smtClean="0">
                <a:solidFill>
                  <a:srgbClr val="FFFFFF"/>
                </a:solidFill>
                <a:latin typeface="Century Gothic"/>
                <a:cs typeface="Century Gothic"/>
              </a:rPr>
              <a:t>HOW WE MANAGE MONEY</a:t>
            </a:r>
            <a:endParaRPr lang="en-US" sz="2500" dirty="0">
              <a:solidFill>
                <a:srgbClr val="FFFFFF"/>
              </a:solidFill>
              <a:latin typeface="Century Gothic"/>
              <a:cs typeface="Century Gothic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67100" y="3090022"/>
            <a:ext cx="2205713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FFFFFF"/>
                </a:solidFill>
                <a:latin typeface="Century Gothic"/>
                <a:cs typeface="Century Gothic"/>
              </a:rPr>
              <a:t>Faithful stewards of all with which God has entrusted us. </a:t>
            </a:r>
            <a:endParaRPr lang="en-US" sz="2000" dirty="0">
              <a:solidFill>
                <a:srgbClr val="FFFFFF"/>
              </a:solidFill>
              <a:latin typeface="Century Gothic"/>
              <a:cs typeface="Century Gothic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571825" y="2152074"/>
            <a:ext cx="2205713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FFFFFF"/>
                </a:solidFill>
                <a:latin typeface="Century Gothic"/>
                <a:cs typeface="Century Gothic"/>
              </a:rPr>
              <a:t>A means of furthering God’s purpose  of extending His love and grace to family, friends and neighbors. </a:t>
            </a:r>
            <a:endParaRPr lang="en-US" sz="2000" dirty="0">
              <a:solidFill>
                <a:srgbClr val="FFFFFF"/>
              </a:solidFill>
              <a:latin typeface="Century Gothic"/>
              <a:cs typeface="Century Gothic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046406" y="4092715"/>
            <a:ext cx="2205713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FFFFFF"/>
                </a:solidFill>
                <a:latin typeface="Century Gothic"/>
                <a:cs typeface="Century Gothic"/>
              </a:rPr>
              <a:t>Beware of hoarding </a:t>
            </a:r>
            <a:r>
              <a:rPr lang="mr-IN" sz="2000" dirty="0" smtClean="0">
                <a:solidFill>
                  <a:srgbClr val="FFFFFF"/>
                </a:solidFill>
                <a:latin typeface="Century Gothic"/>
                <a:cs typeface="Century Gothic"/>
              </a:rPr>
              <a:t>–</a:t>
            </a:r>
            <a:r>
              <a:rPr lang="en-US" sz="2000" dirty="0" smtClean="0">
                <a:solidFill>
                  <a:srgbClr val="FFFFFF"/>
                </a:solidFill>
                <a:latin typeface="Century Gothic"/>
                <a:cs typeface="Century Gothic"/>
              </a:rPr>
              <a:t> we won’t take it with us.</a:t>
            </a:r>
            <a:endParaRPr lang="en-US" sz="2000" dirty="0">
              <a:solidFill>
                <a:srgbClr val="FFFFFF"/>
              </a:solidFill>
              <a:latin typeface="Century Gothic"/>
              <a:cs typeface="Century Gothic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7486059" y="2564996"/>
            <a:ext cx="2205713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FFFFFF"/>
                </a:solidFill>
                <a:latin typeface="Century Gothic"/>
                <a:cs typeface="Century Gothic"/>
              </a:rPr>
              <a:t>Nor should we waste or squander the resources God has entrusted to us. </a:t>
            </a:r>
            <a:endParaRPr lang="en-US" sz="2000" dirty="0">
              <a:solidFill>
                <a:srgbClr val="FFFFFF"/>
              </a:solidFill>
              <a:latin typeface="Century Gothic"/>
              <a:cs typeface="Century Gothic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9910975" y="2952845"/>
            <a:ext cx="2205713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FFFFFF"/>
                </a:solidFill>
                <a:latin typeface="Century Gothic"/>
                <a:cs typeface="Century Gothic"/>
              </a:rPr>
              <a:t>Planning and saving for future needs is not hoarding (within reason!?).</a:t>
            </a:r>
            <a:endParaRPr lang="en-US" sz="2000" dirty="0">
              <a:solidFill>
                <a:srgbClr val="FFFFFF"/>
              </a:solidFill>
              <a:latin typeface="Century Gothic"/>
              <a:cs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331708577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386930" y="651749"/>
            <a:ext cx="1889892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500" dirty="0" smtClean="0">
                <a:solidFill>
                  <a:srgbClr val="FFFFFF"/>
                </a:solidFill>
                <a:latin typeface="Century Gothic"/>
                <a:cs typeface="Century Gothic"/>
              </a:rPr>
              <a:t>QUESTIONS</a:t>
            </a:r>
            <a:endParaRPr lang="en-US" sz="2500" dirty="0">
              <a:solidFill>
                <a:srgbClr val="FFFFFF"/>
              </a:solidFill>
              <a:latin typeface="Century Gothic"/>
              <a:cs typeface="Century Gothic"/>
            </a:endParaRP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xmlns="" id="{7B7A6DFB-B4A6-4226-9F47-877BAD3C70F2}"/>
              </a:ext>
            </a:extLst>
          </p:cNvPr>
          <p:cNvSpPr txBox="1">
            <a:spLocks/>
          </p:cNvSpPr>
          <p:nvPr/>
        </p:nvSpPr>
        <p:spPr>
          <a:xfrm>
            <a:off x="887547" y="1723750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20000"/>
              </a:lnSpc>
            </a:pPr>
            <a:r>
              <a:rPr lang="en-US" sz="2000" dirty="0" smtClean="0">
                <a:latin typeface="Century Gothic"/>
                <a:cs typeface="Century Gothic"/>
              </a:rPr>
              <a:t>How would you define the line between wise and prudent planning for the future and hoarding wealth? </a:t>
            </a:r>
          </a:p>
          <a:p>
            <a:pPr>
              <a:lnSpc>
                <a:spcPct val="120000"/>
              </a:lnSpc>
            </a:pPr>
            <a:r>
              <a:rPr lang="en-US" sz="2000" dirty="0" smtClean="0">
                <a:latin typeface="Century Gothic"/>
                <a:cs typeface="Century Gothic"/>
              </a:rPr>
              <a:t>What is a faithful guideline for choosing between a clear current need like providing for hungry families in your community and a possible future need like a longer than expected retirement? </a:t>
            </a:r>
          </a:p>
          <a:p>
            <a:pPr>
              <a:lnSpc>
                <a:spcPct val="120000"/>
              </a:lnSpc>
            </a:pPr>
            <a:r>
              <a:rPr lang="en-US" sz="2000" dirty="0" smtClean="0">
                <a:latin typeface="Century Gothic"/>
                <a:cs typeface="Century Gothic"/>
              </a:rPr>
              <a:t>What </a:t>
            </a:r>
            <a:r>
              <a:rPr lang="en-US" sz="2000" dirty="0" smtClean="0">
                <a:latin typeface="Century Gothic"/>
                <a:cs typeface="Century Gothic"/>
              </a:rPr>
              <a:t>constitutes </a:t>
            </a:r>
            <a:r>
              <a:rPr lang="en-US" sz="2000" dirty="0" smtClean="0">
                <a:latin typeface="Century Gothic"/>
                <a:cs typeface="Century Gothic"/>
              </a:rPr>
              <a:t>faithful stewardship of wealth we have saved for legitimate future needs? </a:t>
            </a:r>
          </a:p>
        </p:txBody>
      </p:sp>
    </p:spTree>
    <p:extLst>
      <p:ext uri="{BB962C8B-B14F-4D97-AF65-F5344CB8AC3E}">
        <p14:creationId xmlns:p14="http://schemas.microsoft.com/office/powerpoint/2010/main" val="328254530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2547930"/>
            <a:ext cx="2456597" cy="2456597"/>
          </a:xfrm>
          <a:prstGeom prst="rect">
            <a:avLst/>
          </a:prstGeom>
          <a:solidFill>
            <a:srgbClr val="CA243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446383" y="2047160"/>
            <a:ext cx="2456597" cy="2456597"/>
          </a:xfrm>
          <a:prstGeom prst="rect">
            <a:avLst/>
          </a:prstGeom>
          <a:solidFill>
            <a:srgbClr val="61B35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4892766" y="3526136"/>
            <a:ext cx="2456597" cy="2456597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7339149" y="2306194"/>
            <a:ext cx="2456597" cy="2456597"/>
          </a:xfrm>
          <a:prstGeom prst="rect">
            <a:avLst/>
          </a:prstGeom>
          <a:solidFill>
            <a:srgbClr val="75347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9785533" y="2540155"/>
            <a:ext cx="2456597" cy="2456597"/>
          </a:xfrm>
          <a:prstGeom prst="rect">
            <a:avLst/>
          </a:prstGeom>
          <a:solidFill>
            <a:srgbClr val="F2D72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350910" y="651749"/>
            <a:ext cx="3993833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500" dirty="0" smtClean="0">
                <a:solidFill>
                  <a:srgbClr val="FFFFFF"/>
                </a:solidFill>
                <a:latin typeface="Century Gothic"/>
                <a:cs typeface="Century Gothic"/>
              </a:rPr>
              <a:t>HOW WE </a:t>
            </a:r>
            <a:r>
              <a:rPr lang="en-US" sz="2500" dirty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  <a:r>
              <a:rPr lang="en-US" sz="2500" dirty="0" smtClean="0">
                <a:solidFill>
                  <a:srgbClr val="FFFFFF"/>
                </a:solidFill>
                <a:latin typeface="Century Gothic"/>
                <a:cs typeface="Century Gothic"/>
              </a:rPr>
              <a:t>SPEND MONEY</a:t>
            </a:r>
            <a:endParaRPr lang="en-US" sz="2500" dirty="0">
              <a:solidFill>
                <a:srgbClr val="FFFFFF"/>
              </a:solidFill>
              <a:latin typeface="Century Gothic"/>
              <a:cs typeface="Century Gothic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25442" y="2806732"/>
            <a:ext cx="2205713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FFFFFF"/>
                </a:solidFill>
                <a:latin typeface="Century Gothic"/>
                <a:cs typeface="Century Gothic"/>
              </a:rPr>
              <a:t>Our spending decisions should consider the impact on others as well as ourselves. </a:t>
            </a:r>
            <a:endParaRPr lang="en-US" sz="2000" dirty="0">
              <a:solidFill>
                <a:srgbClr val="FFFFFF"/>
              </a:solidFill>
              <a:latin typeface="Century Gothic"/>
              <a:cs typeface="Century Gothic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571825" y="2152074"/>
            <a:ext cx="2205713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FFFF"/>
                </a:solidFill>
                <a:latin typeface="Century Gothic"/>
                <a:cs typeface="Century Gothic"/>
              </a:rPr>
              <a:t>W</a:t>
            </a:r>
            <a:r>
              <a:rPr lang="en-US" sz="2000" dirty="0" smtClean="0">
                <a:solidFill>
                  <a:srgbClr val="FFFFFF"/>
                </a:solidFill>
                <a:latin typeface="Century Gothic"/>
                <a:cs typeface="Century Gothic"/>
              </a:rPr>
              <a:t>e have freedom to decide whether our spending is worthwhile for ourselves and our </a:t>
            </a:r>
            <a:r>
              <a:rPr lang="en-US" sz="2000" dirty="0" smtClean="0">
                <a:solidFill>
                  <a:srgbClr val="FFFFFF"/>
                </a:solidFill>
                <a:latin typeface="Century Gothic"/>
                <a:cs typeface="Century Gothic"/>
              </a:rPr>
              <a:t>families.</a:t>
            </a:r>
            <a:endParaRPr lang="en-US" sz="2000" dirty="0">
              <a:solidFill>
                <a:srgbClr val="FFFFFF"/>
              </a:solidFill>
              <a:latin typeface="Century Gothic"/>
              <a:cs typeface="Century Gothic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046406" y="3938826"/>
            <a:ext cx="2205713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FFFFFF"/>
                </a:solidFill>
                <a:latin typeface="Century Gothic"/>
                <a:cs typeface="Century Gothic"/>
              </a:rPr>
              <a:t>With freedom comes the responsibility to use resources faithfully. </a:t>
            </a:r>
            <a:endParaRPr lang="en-US" sz="2000" dirty="0">
              <a:solidFill>
                <a:srgbClr val="FFFFFF"/>
              </a:solidFill>
              <a:latin typeface="Century Gothic"/>
              <a:cs typeface="Century Gothic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7435929" y="2418076"/>
            <a:ext cx="2205713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FFFF"/>
                </a:solidFill>
                <a:latin typeface="Century Gothic"/>
                <a:cs typeface="Century Gothic"/>
              </a:rPr>
              <a:t>Faithful </a:t>
            </a:r>
            <a:r>
              <a:rPr lang="en-US" sz="2000" dirty="0" smtClean="0">
                <a:solidFill>
                  <a:srgbClr val="FFFFFF"/>
                </a:solidFill>
                <a:latin typeface="Century Gothic"/>
                <a:cs typeface="Century Gothic"/>
              </a:rPr>
              <a:t>stewardship </a:t>
            </a:r>
            <a:r>
              <a:rPr lang="en-US" sz="2000" dirty="0">
                <a:solidFill>
                  <a:srgbClr val="FFFFFF"/>
                </a:solidFill>
                <a:latin typeface="Century Gothic"/>
                <a:cs typeface="Century Gothic"/>
              </a:rPr>
              <a:t> includes responsible self-care as well as caring for others</a:t>
            </a:r>
            <a:r>
              <a:rPr lang="en-US" sz="2000" dirty="0" smtClean="0">
                <a:solidFill>
                  <a:srgbClr val="FFFFFF"/>
                </a:solidFill>
                <a:latin typeface="Century Gothic"/>
                <a:cs typeface="Century Gothic"/>
              </a:rPr>
              <a:t>.</a:t>
            </a:r>
            <a:endParaRPr lang="en-US" sz="2000" dirty="0">
              <a:solidFill>
                <a:srgbClr val="FFFFFF"/>
              </a:solidFill>
              <a:latin typeface="Century Gothic"/>
              <a:cs typeface="Century Gothic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9986287" y="2986268"/>
            <a:ext cx="2205713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FFFFFF"/>
                </a:solidFill>
                <a:latin typeface="Century Gothic"/>
                <a:cs typeface="Century Gothic"/>
              </a:rPr>
              <a:t>Faithful spending involves giving up the love of possessing.</a:t>
            </a:r>
            <a:endParaRPr lang="en-US" sz="2000" dirty="0">
              <a:solidFill>
                <a:srgbClr val="FFFFFF"/>
              </a:solidFill>
              <a:latin typeface="Century Gothic"/>
              <a:cs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122731017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386930" y="651749"/>
            <a:ext cx="1889892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500" dirty="0" smtClean="0">
                <a:solidFill>
                  <a:srgbClr val="FFFFFF"/>
                </a:solidFill>
                <a:latin typeface="Century Gothic"/>
                <a:cs typeface="Century Gothic"/>
              </a:rPr>
              <a:t>QUESTIONS</a:t>
            </a:r>
            <a:endParaRPr lang="en-US" sz="2500" dirty="0">
              <a:solidFill>
                <a:srgbClr val="FFFFFF"/>
              </a:solidFill>
              <a:latin typeface="Century Gothic"/>
              <a:cs typeface="Century Gothic"/>
            </a:endParaRP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xmlns="" id="{7B7A6DFB-B4A6-4226-9F47-877BAD3C70F2}"/>
              </a:ext>
            </a:extLst>
          </p:cNvPr>
          <p:cNvSpPr txBox="1">
            <a:spLocks/>
          </p:cNvSpPr>
          <p:nvPr/>
        </p:nvSpPr>
        <p:spPr>
          <a:xfrm>
            <a:off x="887547" y="1723750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20000"/>
              </a:lnSpc>
            </a:pPr>
            <a:r>
              <a:rPr lang="en-US" sz="2000" dirty="0" smtClean="0">
                <a:latin typeface="Century Gothic"/>
                <a:cs typeface="Century Gothic"/>
              </a:rPr>
              <a:t>Can our </a:t>
            </a:r>
            <a:r>
              <a:rPr lang="en-US" sz="2000" dirty="0" smtClean="0">
                <a:latin typeface="Century Gothic"/>
                <a:cs typeface="Century Gothic"/>
              </a:rPr>
              <a:t>God-given </a:t>
            </a:r>
            <a:r>
              <a:rPr lang="en-US" sz="2000" dirty="0" smtClean="0">
                <a:latin typeface="Century Gothic"/>
                <a:cs typeface="Century Gothic"/>
              </a:rPr>
              <a:t>freedom to discern what spending is truly </a:t>
            </a:r>
            <a:r>
              <a:rPr lang="en-US" sz="2000" dirty="0" smtClean="0">
                <a:latin typeface="Century Gothic"/>
                <a:cs typeface="Century Gothic"/>
              </a:rPr>
              <a:t>faithful for </a:t>
            </a:r>
            <a:r>
              <a:rPr lang="en-US" sz="2000" dirty="0" smtClean="0">
                <a:latin typeface="Century Gothic"/>
                <a:cs typeface="Century Gothic"/>
              </a:rPr>
              <a:t>ourselves and our families become a stumbling block for our neighbors? </a:t>
            </a:r>
          </a:p>
          <a:p>
            <a:pPr>
              <a:lnSpc>
                <a:spcPct val="120000"/>
              </a:lnSpc>
            </a:pPr>
            <a:r>
              <a:rPr lang="en-US" sz="2000" dirty="0" smtClean="0">
                <a:latin typeface="Century Gothic"/>
                <a:cs typeface="Century Gothic"/>
              </a:rPr>
              <a:t>How does telling our children “We can’t afford that.” differ from “We don’t think that would be a good use of our money.”?</a:t>
            </a:r>
          </a:p>
          <a:p>
            <a:pPr>
              <a:lnSpc>
                <a:spcPct val="120000"/>
              </a:lnSpc>
            </a:pPr>
            <a:r>
              <a:rPr lang="en-US" sz="2000" dirty="0" smtClean="0">
                <a:latin typeface="Century Gothic"/>
                <a:cs typeface="Century Gothic"/>
              </a:rPr>
              <a:t>Is it possible that spending more moderately (or frugally) could increase our enjoyment of life?</a:t>
            </a:r>
          </a:p>
        </p:txBody>
      </p:sp>
    </p:spTree>
    <p:extLst>
      <p:ext uri="{BB962C8B-B14F-4D97-AF65-F5344CB8AC3E}">
        <p14:creationId xmlns:p14="http://schemas.microsoft.com/office/powerpoint/2010/main" val="203463681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68D8787A-76EA-4FF2-BCA9-75422A9557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88329" y="2026163"/>
            <a:ext cx="10515600" cy="4351338"/>
          </a:xfrm>
        </p:spPr>
        <p:txBody>
          <a:bodyPr/>
          <a:lstStyle/>
          <a:p>
            <a:pPr>
              <a:lnSpc>
                <a:spcPct val="120000"/>
              </a:lnSpc>
            </a:pPr>
            <a:r>
              <a:rPr lang="en-US" sz="2000" dirty="0" smtClean="0">
                <a:latin typeface="Century Gothic"/>
                <a:cs typeface="Century Gothic"/>
              </a:rPr>
              <a:t>Generous giving is a key aspect of faithful stewardship.</a:t>
            </a:r>
          </a:p>
          <a:p>
            <a:pPr>
              <a:lnSpc>
                <a:spcPct val="120000"/>
              </a:lnSpc>
            </a:pPr>
            <a:r>
              <a:rPr lang="en-US" sz="2000" dirty="0" smtClean="0">
                <a:latin typeface="Century Gothic"/>
                <a:cs typeface="Century Gothic"/>
              </a:rPr>
              <a:t>Giving is the way those to whom God has given the talent to make money and accumulate </a:t>
            </a:r>
            <a:r>
              <a:rPr lang="en-US" sz="2000" dirty="0">
                <a:latin typeface="Century Gothic"/>
                <a:cs typeface="Century Gothic"/>
              </a:rPr>
              <a:t>wealth can </a:t>
            </a:r>
            <a:r>
              <a:rPr lang="en-US" sz="2000" dirty="0" smtClean="0">
                <a:latin typeface="Century Gothic"/>
                <a:cs typeface="Century Gothic"/>
              </a:rPr>
              <a:t>employ</a:t>
            </a:r>
            <a:r>
              <a:rPr lang="en-US" sz="2000" dirty="0" smtClean="0">
                <a:latin typeface="Century Gothic"/>
                <a:cs typeface="Century Gothic"/>
              </a:rPr>
              <a:t> </a:t>
            </a:r>
            <a:r>
              <a:rPr lang="en-US" sz="2000" dirty="0">
                <a:latin typeface="Century Gothic"/>
                <a:cs typeface="Century Gothic"/>
              </a:rPr>
              <a:t>the fruit of that talent to God and </a:t>
            </a:r>
            <a:r>
              <a:rPr lang="en-US" sz="2000" dirty="0" smtClean="0">
                <a:latin typeface="Century Gothic"/>
                <a:cs typeface="Century Gothic"/>
              </a:rPr>
              <a:t>neighbors.</a:t>
            </a:r>
          </a:p>
          <a:p>
            <a:pPr>
              <a:lnSpc>
                <a:spcPct val="120000"/>
              </a:lnSpc>
            </a:pPr>
            <a:r>
              <a:rPr lang="en-US" sz="2000" dirty="0" smtClean="0">
                <a:latin typeface="Century Gothic"/>
                <a:cs typeface="Century Gothic"/>
              </a:rPr>
              <a:t>Giving </a:t>
            </a:r>
            <a:r>
              <a:rPr lang="en-US" sz="2000" dirty="0">
                <a:latin typeface="Century Gothic"/>
                <a:cs typeface="Century Gothic"/>
              </a:rPr>
              <a:t>helps release the hold money has on us as a competing source of hope, </a:t>
            </a:r>
            <a:r>
              <a:rPr lang="en-US" sz="2000" dirty="0" smtClean="0">
                <a:latin typeface="Century Gothic"/>
                <a:cs typeface="Century Gothic"/>
              </a:rPr>
              <a:t>worth</a:t>
            </a:r>
            <a:r>
              <a:rPr lang="en-US" sz="2000" dirty="0">
                <a:latin typeface="Century Gothic"/>
                <a:cs typeface="Century Gothic"/>
              </a:rPr>
              <a:t>, and security – all of which really come through God’s love and grace. 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0" y="484635"/>
            <a:ext cx="4795757" cy="1186519"/>
          </a:xfrm>
          <a:prstGeom prst="rect">
            <a:avLst/>
          </a:prstGeom>
          <a:solidFill>
            <a:schemeClr val="tx1"/>
          </a:solidFill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267364" y="635038"/>
            <a:ext cx="4428134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dirty="0" smtClean="0">
                <a:solidFill>
                  <a:srgbClr val="FFFFFF"/>
                </a:solidFill>
                <a:latin typeface="Century Gothic"/>
                <a:cs typeface="Century Gothic"/>
              </a:rPr>
              <a:t>HOW DOES GIVING FIT INTO THIS FRAMEWORK?</a:t>
            </a:r>
            <a:endParaRPr lang="en-US" sz="2500" dirty="0">
              <a:solidFill>
                <a:srgbClr val="FFFFFF"/>
              </a:solidFill>
              <a:latin typeface="Century Gothic"/>
              <a:cs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341832237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4BB5D620-6711-4D0B-9C1A-852F30B9FA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88330" y="1725356"/>
            <a:ext cx="10515600" cy="4351338"/>
          </a:xfrm>
        </p:spPr>
        <p:txBody>
          <a:bodyPr>
            <a:noAutofit/>
          </a:bodyPr>
          <a:lstStyle/>
          <a:p>
            <a:pPr>
              <a:lnSpc>
                <a:spcPct val="120000"/>
              </a:lnSpc>
            </a:pPr>
            <a:r>
              <a:rPr lang="en-US" sz="2000" dirty="0" smtClean="0">
                <a:latin typeface="Century Gothic"/>
                <a:cs typeface="Century Gothic"/>
              </a:rPr>
              <a:t>“</a:t>
            </a:r>
            <a:r>
              <a:rPr lang="en-US" sz="2000" dirty="0">
                <a:latin typeface="Century Gothic"/>
                <a:cs typeface="Century Gothic"/>
              </a:rPr>
              <a:t>A</a:t>
            </a:r>
            <a:r>
              <a:rPr lang="en-US" sz="2000" dirty="0" smtClean="0">
                <a:latin typeface="Century Gothic"/>
                <a:cs typeface="Century Gothic"/>
              </a:rPr>
              <a:t> </a:t>
            </a:r>
            <a:r>
              <a:rPr lang="en-US" sz="2000" dirty="0">
                <a:latin typeface="Century Gothic"/>
                <a:cs typeface="Century Gothic"/>
              </a:rPr>
              <a:t>person is justified not by the works of the law but through faith in Jesus Christ.”  Galatians 2:</a:t>
            </a:r>
            <a:r>
              <a:rPr lang="en-US" sz="2000" dirty="0" smtClean="0">
                <a:latin typeface="Century Gothic"/>
                <a:cs typeface="Century Gothic"/>
              </a:rPr>
              <a:t>16</a:t>
            </a:r>
            <a:endParaRPr lang="en-US" sz="2000" dirty="0">
              <a:latin typeface="Century Gothic"/>
              <a:cs typeface="Century Gothic"/>
            </a:endParaRPr>
          </a:p>
          <a:p>
            <a:pPr>
              <a:lnSpc>
                <a:spcPct val="120000"/>
              </a:lnSpc>
            </a:pPr>
            <a:r>
              <a:rPr lang="en-US" sz="2000" dirty="0">
                <a:latin typeface="Century Gothic"/>
                <a:cs typeface="Century Gothic"/>
              </a:rPr>
              <a:t>Faithful stewardship is not a set of rules we must obey to maintain our relationship with God.  Instead, through God’s grace we are free to </a:t>
            </a:r>
            <a:r>
              <a:rPr lang="en-US" sz="2000" dirty="0" smtClean="0">
                <a:latin typeface="Century Gothic"/>
                <a:cs typeface="Century Gothic"/>
              </a:rPr>
              <a:t>determine </a:t>
            </a:r>
            <a:r>
              <a:rPr lang="en-US" sz="2000" dirty="0">
                <a:latin typeface="Century Gothic"/>
                <a:cs typeface="Century Gothic"/>
              </a:rPr>
              <a:t>how best to manage and use the resources entrusted to us</a:t>
            </a:r>
            <a:r>
              <a:rPr lang="en-US" sz="2000" dirty="0" smtClean="0">
                <a:latin typeface="Century Gothic"/>
                <a:cs typeface="Century Gothic"/>
              </a:rPr>
              <a:t>.</a:t>
            </a:r>
            <a:endParaRPr lang="en-US" sz="2000" dirty="0">
              <a:latin typeface="Century Gothic"/>
              <a:cs typeface="Century Gothic"/>
            </a:endParaRPr>
          </a:p>
          <a:p>
            <a:pPr>
              <a:lnSpc>
                <a:spcPct val="120000"/>
              </a:lnSpc>
            </a:pPr>
            <a:r>
              <a:rPr lang="en-US" sz="2000" dirty="0">
                <a:latin typeface="Century Gothic"/>
                <a:cs typeface="Century Gothic"/>
              </a:rPr>
              <a:t>Faithful stewardship is </a:t>
            </a:r>
            <a:r>
              <a:rPr lang="en-US" sz="2000" u="sng" dirty="0">
                <a:latin typeface="Century Gothic"/>
                <a:cs typeface="Century Gothic"/>
              </a:rPr>
              <a:t>NOT</a:t>
            </a:r>
            <a:r>
              <a:rPr lang="en-US" sz="2000" dirty="0">
                <a:latin typeface="Century Gothic"/>
                <a:cs typeface="Century Gothic"/>
              </a:rPr>
              <a:t> just about the portion of those resources we give away</a:t>
            </a:r>
            <a:r>
              <a:rPr lang="en-US" sz="2000" dirty="0" smtClean="0">
                <a:latin typeface="Century Gothic"/>
                <a:cs typeface="Century Gothic"/>
              </a:rPr>
              <a:t>.</a:t>
            </a:r>
            <a:endParaRPr lang="en-US" sz="2000" dirty="0">
              <a:latin typeface="Century Gothic"/>
              <a:cs typeface="Century Gothic"/>
            </a:endParaRPr>
          </a:p>
          <a:p>
            <a:pPr>
              <a:lnSpc>
                <a:spcPct val="120000"/>
              </a:lnSpc>
            </a:pPr>
            <a:r>
              <a:rPr lang="en-US" sz="2000" dirty="0">
                <a:latin typeface="Century Gothic"/>
                <a:cs typeface="Century Gothic"/>
              </a:rPr>
              <a:t>“We are to use </a:t>
            </a:r>
            <a:r>
              <a:rPr lang="en-US" sz="2000" i="1" dirty="0">
                <a:latin typeface="Century Gothic"/>
                <a:cs typeface="Century Gothic"/>
              </a:rPr>
              <a:t>all of it </a:t>
            </a:r>
            <a:r>
              <a:rPr lang="en-US" sz="2000" dirty="0">
                <a:latin typeface="Century Gothic"/>
                <a:cs typeface="Century Gothic"/>
              </a:rPr>
              <a:t>in ways that will please God, in ways that demonstrate our devotion to the rule of God, the lordship of Christ, and the direction of the Holy Spirit.”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sz="2000" dirty="0">
                <a:latin typeface="Century Gothic"/>
                <a:cs typeface="Century Gothic"/>
              </a:rPr>
              <a:t>				Mark Allan Powell, </a:t>
            </a:r>
            <a:r>
              <a:rPr lang="en-US" sz="2000" u="sng" dirty="0">
                <a:latin typeface="Century Gothic"/>
                <a:cs typeface="Century Gothic"/>
              </a:rPr>
              <a:t>Giving to God</a:t>
            </a:r>
            <a:endParaRPr lang="en-US" sz="2000" dirty="0">
              <a:latin typeface="Century Gothic"/>
              <a:cs typeface="Century Gothic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3397520" y="483672"/>
            <a:ext cx="62176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prstClr val="black"/>
                </a:solidFill>
              </a:rPr>
              <a:t>Let’s 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1219827" y="651747"/>
            <a:ext cx="2459239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500" dirty="0" smtClean="0">
                <a:solidFill>
                  <a:srgbClr val="FFFFFF"/>
                </a:solidFill>
                <a:latin typeface="Century Gothic"/>
                <a:cs typeface="Century Gothic"/>
              </a:rPr>
              <a:t>LET’S BE CLEAR</a:t>
            </a:r>
            <a:endParaRPr lang="en-US" sz="2500" dirty="0">
              <a:solidFill>
                <a:srgbClr val="FFFFFF"/>
              </a:solidFill>
              <a:latin typeface="Century Gothic"/>
              <a:cs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42947827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7D14C75C-2D4B-4285-AC2F-C3610EB3860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20000"/>
              </a:lnSpc>
            </a:pPr>
            <a:r>
              <a:rPr lang="en-US" sz="2000" dirty="0" smtClean="0">
                <a:latin typeface="Century Gothic"/>
                <a:cs typeface="Century Gothic"/>
              </a:rPr>
              <a:t>Should </a:t>
            </a:r>
            <a:r>
              <a:rPr lang="en-US" sz="2000" dirty="0">
                <a:latin typeface="Century Gothic"/>
                <a:cs typeface="Century Gothic"/>
              </a:rPr>
              <a:t>we base our giving decisions on our feeling about the worthiness of the project (as directed by our hearts), or place a priority on meeting the ongoing month to month needs of our congregation (even when we find it hard to be cheerful about such routine giving)</a:t>
            </a:r>
            <a:r>
              <a:rPr lang="en-US" sz="2000" dirty="0" smtClean="0">
                <a:latin typeface="Century Gothic"/>
                <a:cs typeface="Century Gothic"/>
              </a:rPr>
              <a:t>?</a:t>
            </a:r>
            <a:endParaRPr lang="en-US" sz="2000" dirty="0">
              <a:latin typeface="Century Gothic"/>
              <a:cs typeface="Century Gothic"/>
            </a:endParaRPr>
          </a:p>
          <a:p>
            <a:pPr>
              <a:lnSpc>
                <a:spcPct val="120000"/>
              </a:lnSpc>
            </a:pPr>
            <a:r>
              <a:rPr lang="en-US" sz="2000" dirty="0">
                <a:latin typeface="Century Gothic"/>
                <a:cs typeface="Century Gothic"/>
              </a:rPr>
              <a:t>As long as we give to our congregation or for another worthwhile purpose, does it make any difference why we give</a:t>
            </a:r>
            <a:r>
              <a:rPr lang="en-US" sz="2000" dirty="0" smtClean="0">
                <a:latin typeface="Century Gothic"/>
                <a:cs typeface="Century Gothic"/>
              </a:rPr>
              <a:t>?</a:t>
            </a:r>
            <a:endParaRPr lang="en-US" sz="2000" dirty="0">
              <a:latin typeface="Century Gothic"/>
              <a:cs typeface="Century Gothic"/>
            </a:endParaRPr>
          </a:p>
          <a:p>
            <a:pPr>
              <a:lnSpc>
                <a:spcPct val="120000"/>
              </a:lnSpc>
            </a:pPr>
            <a:r>
              <a:rPr lang="en-US" sz="2000" dirty="0">
                <a:latin typeface="Century Gothic"/>
                <a:cs typeface="Century Gothic"/>
              </a:rPr>
              <a:t>Does paying our pledge to our congregation through a direct deposit program seem like as much of an act of worship as placing a contribution in the collection plate?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386930" y="651749"/>
            <a:ext cx="1889892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500" dirty="0" smtClean="0">
                <a:solidFill>
                  <a:srgbClr val="FFFFFF"/>
                </a:solidFill>
                <a:latin typeface="Century Gothic"/>
                <a:cs typeface="Century Gothic"/>
              </a:rPr>
              <a:t>QUESTIONS</a:t>
            </a:r>
            <a:endParaRPr lang="en-US" sz="2500" dirty="0">
              <a:solidFill>
                <a:srgbClr val="FFFFFF"/>
              </a:solidFill>
              <a:latin typeface="Century Gothic"/>
              <a:cs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90312573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-150390" y="2373039"/>
            <a:ext cx="12866665" cy="1821559"/>
          </a:xfrm>
          <a:prstGeom prst="rect">
            <a:avLst/>
          </a:prstGeom>
          <a:solidFill>
            <a:srgbClr val="753470"/>
          </a:solidFill>
          <a:ln>
            <a:solidFill>
              <a:srgbClr val="75347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31800E31-40DA-4D74-BDB6-70234680FE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37940" y="2824250"/>
            <a:ext cx="10515600" cy="3519827"/>
          </a:xfrm>
          <a:ln>
            <a:noFill/>
          </a:ln>
        </p:spPr>
        <p:txBody>
          <a:bodyPr>
            <a:normAutofit/>
          </a:bodyPr>
          <a:lstStyle/>
          <a:p>
            <a:pPr marL="0" indent="0" algn="ctr">
              <a:lnSpc>
                <a:spcPct val="120000"/>
              </a:lnSpc>
              <a:buNone/>
            </a:pPr>
            <a:r>
              <a:rPr lang="en-US" sz="2000" dirty="0" smtClean="0">
                <a:solidFill>
                  <a:schemeClr val="bg1"/>
                </a:solidFill>
                <a:latin typeface="Century Gothic "/>
                <a:cs typeface="Century Gothic "/>
              </a:rPr>
              <a:t>WHAT OTHER INSIGHTS ABOUT HOW OUR RELATIONSHIP WITH GOD AFFECTS OUR RELATIONSHIP WITH MONEY (AND VICE VERSA) COULD WE ADD?</a:t>
            </a:r>
            <a:endParaRPr lang="en-US" sz="2000" dirty="0">
              <a:solidFill>
                <a:schemeClr val="bg1"/>
              </a:solidFill>
              <a:latin typeface="Century Gothic "/>
              <a:cs typeface="Century Gothic 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-802078" y="-417789"/>
            <a:ext cx="7870388" cy="2523444"/>
          </a:xfrm>
          <a:prstGeom prst="rect">
            <a:avLst/>
          </a:prstGeom>
          <a:solidFill>
            <a:srgbClr val="FFFFFF"/>
          </a:solid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68698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484635"/>
            <a:ext cx="7001471" cy="1186519"/>
          </a:xfrm>
          <a:prstGeom prst="rect">
            <a:avLst/>
          </a:prstGeom>
          <a:solidFill>
            <a:schemeClr val="tx1"/>
          </a:solidFill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7D1AFEEE-E06F-441E-8786-DFBFC93605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88070" y="2456597"/>
            <a:ext cx="10515600" cy="2767808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sz="2000" dirty="0">
              <a:latin typeface="Century Gothic"/>
              <a:cs typeface="Century Gothic"/>
            </a:endParaRPr>
          </a:p>
          <a:p>
            <a:r>
              <a:rPr lang="en-US" sz="2000" dirty="0">
                <a:latin typeface="Century Gothic"/>
                <a:cs typeface="Century Gothic"/>
              </a:rPr>
              <a:t>A SMART financial goal </a:t>
            </a:r>
            <a:r>
              <a:rPr lang="en-US" sz="2000" dirty="0" smtClean="0">
                <a:latin typeface="Century Gothic"/>
                <a:cs typeface="Century Gothic"/>
              </a:rPr>
              <a:t>is: </a:t>
            </a:r>
            <a:endParaRPr lang="en-US" sz="2000" dirty="0">
              <a:latin typeface="Century Gothic"/>
              <a:cs typeface="Century Gothic"/>
            </a:endParaRPr>
          </a:p>
        </p:txBody>
      </p:sp>
      <p:graphicFrame>
        <p:nvGraphicFramePr>
          <p:cNvPr id="4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76113460"/>
              </p:ext>
            </p:extLst>
          </p:nvPr>
        </p:nvGraphicFramePr>
        <p:xfrm>
          <a:off x="771362" y="2774117"/>
          <a:ext cx="10515600" cy="268328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Rectangle 4"/>
          <p:cNvSpPr/>
          <p:nvPr/>
        </p:nvSpPr>
        <p:spPr>
          <a:xfrm>
            <a:off x="591637" y="665950"/>
            <a:ext cx="6760743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500" dirty="0" smtClean="0">
                <a:solidFill>
                  <a:schemeClr val="bg1"/>
                </a:solidFill>
                <a:latin typeface="Century Gothic"/>
                <a:cs typeface="Century Gothic"/>
              </a:rPr>
              <a:t>TRANSLATING FAITH-BASED VALUES INTO SPECIFIC FINANCIAL GOALS</a:t>
            </a:r>
            <a:endParaRPr lang="en-US" sz="2500" dirty="0">
              <a:solidFill>
                <a:schemeClr val="bg1"/>
              </a:solidFill>
              <a:latin typeface="Century Gothic"/>
              <a:cs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6985765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570737" y="618326"/>
            <a:ext cx="1593242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500" dirty="0" smtClean="0">
                <a:solidFill>
                  <a:srgbClr val="FFFFFF"/>
                </a:solidFill>
                <a:latin typeface="Century Gothic"/>
                <a:cs typeface="Century Gothic"/>
              </a:rPr>
              <a:t>EXAMPLE</a:t>
            </a:r>
            <a:endParaRPr lang="en-US" sz="2500" dirty="0">
              <a:solidFill>
                <a:srgbClr val="FFFFFF"/>
              </a:solidFill>
              <a:latin typeface="Century Gothic"/>
              <a:cs typeface="Century Gothic"/>
            </a:endParaRPr>
          </a:p>
        </p:txBody>
      </p:sp>
      <p:grpSp>
        <p:nvGrpSpPr>
          <p:cNvPr id="16" name="Group 15"/>
          <p:cNvGrpSpPr/>
          <p:nvPr/>
        </p:nvGrpSpPr>
        <p:grpSpPr>
          <a:xfrm>
            <a:off x="705343" y="1797077"/>
            <a:ext cx="3472146" cy="3365824"/>
            <a:chOff x="705343" y="1797077"/>
            <a:chExt cx="3472146" cy="3365824"/>
          </a:xfrm>
        </p:grpSpPr>
        <p:pic>
          <p:nvPicPr>
            <p:cNvPr id="5" name="Picture 4" descr="noun_1493311_cc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16511"/>
            <a:stretch/>
          </p:blipFill>
          <p:spPr>
            <a:xfrm>
              <a:off x="705343" y="1797077"/>
              <a:ext cx="3472146" cy="2898868"/>
            </a:xfrm>
            <a:prstGeom prst="rect">
              <a:avLst/>
            </a:prstGeom>
          </p:spPr>
        </p:pic>
        <p:sp>
          <p:nvSpPr>
            <p:cNvPr id="9" name="TextBox 8"/>
            <p:cNvSpPr txBox="1"/>
            <p:nvPr/>
          </p:nvSpPr>
          <p:spPr>
            <a:xfrm>
              <a:off x="1046135" y="4762791"/>
              <a:ext cx="2790562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 smtClean="0">
                  <a:latin typeface="Century Gothic"/>
                  <a:cs typeface="Century Gothic"/>
                </a:rPr>
                <a:t>Bob (age 33) </a:t>
              </a:r>
              <a:endParaRPr lang="en-US" sz="2000" dirty="0">
                <a:latin typeface="Century Gothic"/>
                <a:cs typeface="Century Gothic"/>
              </a:endParaRPr>
            </a:p>
          </p:txBody>
        </p:sp>
      </p:grpSp>
      <p:grpSp>
        <p:nvGrpSpPr>
          <p:cNvPr id="15" name="Group 14"/>
          <p:cNvGrpSpPr/>
          <p:nvPr/>
        </p:nvGrpSpPr>
        <p:grpSpPr>
          <a:xfrm>
            <a:off x="4481760" y="1848145"/>
            <a:ext cx="3401846" cy="3314756"/>
            <a:chOff x="4483523" y="1848145"/>
            <a:chExt cx="3401846" cy="3314756"/>
          </a:xfrm>
        </p:grpSpPr>
        <p:pic>
          <p:nvPicPr>
            <p:cNvPr id="7" name="Picture 6" descr="noun_1493284_cc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16287"/>
            <a:stretch/>
          </p:blipFill>
          <p:spPr>
            <a:xfrm>
              <a:off x="4483523" y="1848145"/>
              <a:ext cx="3401846" cy="2847800"/>
            </a:xfrm>
            <a:prstGeom prst="rect">
              <a:avLst/>
            </a:prstGeom>
          </p:spPr>
        </p:pic>
        <p:sp>
          <p:nvSpPr>
            <p:cNvPr id="10" name="TextBox 9"/>
            <p:cNvSpPr txBox="1"/>
            <p:nvPr/>
          </p:nvSpPr>
          <p:spPr>
            <a:xfrm>
              <a:off x="4789165" y="4762791"/>
              <a:ext cx="2790562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 smtClean="0">
                  <a:latin typeface="Century Gothic"/>
                  <a:cs typeface="Century Gothic"/>
                </a:rPr>
                <a:t>Sue (age 31) </a:t>
              </a:r>
              <a:endParaRPr lang="en-US" sz="2000" dirty="0">
                <a:latin typeface="Century Gothic"/>
                <a:cs typeface="Century Gothic"/>
              </a:endParaRPr>
            </a:p>
          </p:txBody>
        </p:sp>
      </p:grpSp>
      <p:grpSp>
        <p:nvGrpSpPr>
          <p:cNvPr id="14" name="Group 13"/>
          <p:cNvGrpSpPr/>
          <p:nvPr/>
        </p:nvGrpSpPr>
        <p:grpSpPr>
          <a:xfrm>
            <a:off x="8187878" y="2743444"/>
            <a:ext cx="2790562" cy="3342786"/>
            <a:chOff x="8187878" y="2743444"/>
            <a:chExt cx="2790562" cy="3342786"/>
          </a:xfrm>
        </p:grpSpPr>
        <p:pic>
          <p:nvPicPr>
            <p:cNvPr id="8" name="Picture 7" descr="noun_1471368_cc.png"/>
            <p:cNvPicPr>
              <a:picLocks noChangeAspect="1"/>
            </p:cNvPicPr>
            <p:nvPr/>
          </p:nvPicPr>
          <p:blipFill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22510"/>
            <a:stretch/>
          </p:blipFill>
          <p:spPr>
            <a:xfrm>
              <a:off x="8323320" y="2743444"/>
              <a:ext cx="2519678" cy="1952501"/>
            </a:xfrm>
            <a:prstGeom prst="rect">
              <a:avLst/>
            </a:prstGeom>
          </p:spPr>
        </p:pic>
        <p:sp>
          <p:nvSpPr>
            <p:cNvPr id="11" name="TextBox 10"/>
            <p:cNvSpPr txBox="1"/>
            <p:nvPr/>
          </p:nvSpPr>
          <p:spPr>
            <a:xfrm>
              <a:off x="8187878" y="4762791"/>
              <a:ext cx="2790562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 smtClean="0">
                  <a:latin typeface="Century Gothic"/>
                  <a:cs typeface="Century Gothic"/>
                </a:rPr>
                <a:t>Chris (age 8) </a:t>
              </a:r>
            </a:p>
            <a:p>
              <a:pPr algn="ctr"/>
              <a:r>
                <a:rPr lang="en-US" sz="2000" dirty="0" smtClean="0">
                  <a:latin typeface="Century Gothic"/>
                  <a:cs typeface="Century Gothic"/>
                </a:rPr>
                <a:t>Should graduate from high school in May, 2027</a:t>
              </a:r>
              <a:endParaRPr lang="en-US" sz="2000" dirty="0">
                <a:latin typeface="Century Gothic"/>
                <a:cs typeface="Century Gothic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85549599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D1AC2911-11DB-4952-A2DB-6E4BB61B2F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dirty="0">
                <a:latin typeface="Century Gothic"/>
                <a:cs typeface="Century Gothic"/>
              </a:rPr>
              <a:t>M</a:t>
            </a:r>
            <a:r>
              <a:rPr lang="en-US" sz="2000" dirty="0" smtClean="0">
                <a:latin typeface="Century Gothic"/>
                <a:cs typeface="Century Gothic"/>
              </a:rPr>
              <a:t>y values and goals to enable me to live them out</a:t>
            </a:r>
          </a:p>
          <a:p>
            <a:endParaRPr lang="en-US" sz="2000" dirty="0" smtClean="0">
              <a:latin typeface="Century Gothic"/>
              <a:cs typeface="Century Gothic"/>
            </a:endParaRPr>
          </a:p>
          <a:p>
            <a:endParaRPr lang="en-US" sz="2000" dirty="0">
              <a:latin typeface="Century Gothic"/>
              <a:cs typeface="Century Gothic"/>
            </a:endParaRPr>
          </a:p>
          <a:p>
            <a:pPr marL="0" indent="0">
              <a:buNone/>
            </a:pPr>
            <a:r>
              <a:rPr lang="en-US" sz="2000" b="1" dirty="0">
                <a:latin typeface="Century Gothic"/>
                <a:cs typeface="Century Gothic"/>
              </a:rPr>
              <a:t>VALUES THAT GUIDE MY LIFE </a:t>
            </a:r>
            <a:r>
              <a:rPr lang="en-US" sz="2000" b="1" dirty="0" smtClean="0">
                <a:latin typeface="Century Gothic"/>
                <a:cs typeface="Century Gothic"/>
              </a:rPr>
              <a:t>DECISIONS</a:t>
            </a:r>
            <a:endParaRPr lang="en-US" sz="2000" b="1" dirty="0">
              <a:latin typeface="Century Gothic"/>
              <a:cs typeface="Century Gothic"/>
            </a:endParaRPr>
          </a:p>
          <a:p>
            <a:r>
              <a:rPr lang="en-US" sz="2000" dirty="0">
                <a:latin typeface="Century Gothic"/>
                <a:cs typeface="Century Gothic"/>
              </a:rPr>
              <a:t>We want Chris to have the opportunity to fully develop </a:t>
            </a:r>
            <a:r>
              <a:rPr lang="en-US" sz="2000" dirty="0" smtClean="0">
                <a:latin typeface="Century Gothic"/>
                <a:cs typeface="Century Gothic"/>
              </a:rPr>
              <a:t>her talents </a:t>
            </a:r>
            <a:r>
              <a:rPr lang="en-US" sz="2000" dirty="0">
                <a:latin typeface="Century Gothic"/>
                <a:cs typeface="Century Gothic"/>
              </a:rPr>
              <a:t>and abilities.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370218" y="651749"/>
            <a:ext cx="1793148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500" dirty="0" smtClean="0">
                <a:solidFill>
                  <a:srgbClr val="FFFFFF"/>
                </a:solidFill>
                <a:latin typeface="Century Gothic"/>
                <a:cs typeface="Century Gothic"/>
              </a:rPr>
              <a:t>BOB &amp; SUE</a:t>
            </a:r>
            <a:endParaRPr lang="en-US" sz="2500" dirty="0">
              <a:solidFill>
                <a:srgbClr val="FFFFFF"/>
              </a:solidFill>
              <a:latin typeface="Century Gothic"/>
              <a:cs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109564300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370218" y="651749"/>
            <a:ext cx="1793148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500" dirty="0" smtClean="0">
                <a:solidFill>
                  <a:srgbClr val="FFFFFF"/>
                </a:solidFill>
                <a:latin typeface="Century Gothic"/>
                <a:cs typeface="Century Gothic"/>
              </a:rPr>
              <a:t>BOB &amp; SUE</a:t>
            </a:r>
            <a:endParaRPr lang="en-US" sz="2500" dirty="0">
              <a:solidFill>
                <a:srgbClr val="FFFFFF"/>
              </a:solidFill>
              <a:latin typeface="Century Gothic"/>
              <a:cs typeface="Century Gothic"/>
            </a:endParaRP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xmlns="" id="{D1AC2911-11DB-4952-A2DB-6E4BB61B2F43}"/>
              </a:ext>
            </a:extLst>
          </p:cNvPr>
          <p:cNvSpPr txBox="1">
            <a:spLocks/>
          </p:cNvSpPr>
          <p:nvPr/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 smtClean="0">
                <a:latin typeface="Century Gothic"/>
                <a:cs typeface="Century Gothic"/>
              </a:rPr>
              <a:t>My values and goals to enable me to live them out</a:t>
            </a:r>
          </a:p>
          <a:p>
            <a:endParaRPr lang="en-US" sz="2000" dirty="0" smtClean="0">
              <a:latin typeface="Century Gothic"/>
              <a:cs typeface="Century Gothic"/>
            </a:endParaRPr>
          </a:p>
          <a:p>
            <a:endParaRPr lang="en-US" sz="2000" dirty="0" smtClean="0">
              <a:latin typeface="Century Gothic"/>
              <a:cs typeface="Century Gothic"/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2000" b="1" dirty="0" smtClean="0">
                <a:latin typeface="Century Gothic"/>
                <a:cs typeface="Century Gothic"/>
              </a:rPr>
              <a:t>FINANCIAL DIMENSIONS OF MY VALUES</a:t>
            </a:r>
          </a:p>
          <a:p>
            <a:r>
              <a:rPr lang="en-US" sz="2000" dirty="0" smtClean="0">
                <a:latin typeface="Century Gothic"/>
                <a:cs typeface="Century Gothic"/>
              </a:rPr>
              <a:t>Make it financially possible for Chris to go to college if she chooses to do so. </a:t>
            </a:r>
            <a:endParaRPr lang="en-US" sz="2000" dirty="0">
              <a:latin typeface="Century Gothic"/>
              <a:cs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731091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522618" y="670453"/>
            <a:ext cx="1793148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500" dirty="0" smtClean="0">
                <a:solidFill>
                  <a:srgbClr val="FFFFFF"/>
                </a:solidFill>
                <a:latin typeface="Century Gothic"/>
                <a:cs typeface="Century Gothic"/>
              </a:rPr>
              <a:t>BOB &amp; SUE</a:t>
            </a:r>
            <a:endParaRPr lang="en-US" sz="2500" dirty="0">
              <a:solidFill>
                <a:srgbClr val="FFFFFF"/>
              </a:solidFill>
              <a:latin typeface="Century Gothic"/>
              <a:cs typeface="Century Gothic"/>
            </a:endParaRP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xmlns="" id="{D1AC2911-11DB-4952-A2DB-6E4BB61B2F43}"/>
              </a:ext>
            </a:extLst>
          </p:cNvPr>
          <p:cNvSpPr txBox="1">
            <a:spLocks/>
          </p:cNvSpPr>
          <p:nvPr/>
        </p:nvSpPr>
        <p:spPr>
          <a:xfrm>
            <a:off x="990600" y="19780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 smtClean="0">
                <a:latin typeface="Century Gothic"/>
                <a:cs typeface="Century Gothic"/>
              </a:rPr>
              <a:t>My values and goals to enable me to live them out</a:t>
            </a:r>
          </a:p>
          <a:p>
            <a:endParaRPr lang="en-US" sz="2000" dirty="0" smtClean="0">
              <a:latin typeface="Century Gothic"/>
              <a:cs typeface="Century Gothic"/>
            </a:endParaRPr>
          </a:p>
          <a:p>
            <a:endParaRPr lang="en-US" sz="2000" dirty="0" smtClean="0">
              <a:latin typeface="Century Gothic"/>
              <a:cs typeface="Century Gothic"/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2000" b="1" dirty="0" smtClean="0">
                <a:latin typeface="Century Gothic"/>
                <a:cs typeface="Century Gothic"/>
              </a:rPr>
              <a:t>MY GOALS TO ENABLE ME TO LIVE OUT MY VALUES</a:t>
            </a:r>
          </a:p>
          <a:p>
            <a:r>
              <a:rPr lang="en-US" sz="2000" dirty="0" smtClean="0">
                <a:latin typeface="Century Gothic"/>
                <a:cs typeface="Century Gothic"/>
              </a:rPr>
              <a:t>Long Term: Save 50% of the cost of attending college by the fall of 2027</a:t>
            </a:r>
            <a:endParaRPr lang="en-US" sz="2000" dirty="0">
              <a:latin typeface="Century Gothic"/>
              <a:cs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385093723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>
            <a:extLst>
              <a:ext uri="{FF2B5EF4-FFF2-40B4-BE49-F238E27FC236}">
                <a16:creationId xmlns:a16="http://schemas.microsoft.com/office/drawing/2014/main" xmlns="" id="{D1AC2911-11DB-4952-A2DB-6E4BB61B2F43}"/>
              </a:ext>
            </a:extLst>
          </p:cNvPr>
          <p:cNvSpPr txBox="1">
            <a:spLocks/>
          </p:cNvSpPr>
          <p:nvPr/>
        </p:nvSpPr>
        <p:spPr>
          <a:xfrm>
            <a:off x="990600" y="19780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b="1" dirty="0" smtClean="0">
                <a:latin typeface="Century Gothic"/>
                <a:cs typeface="Century Gothic"/>
              </a:rPr>
              <a:t>COST FOR ONE YEAR AT IOWA STATE UNIVERSITY</a:t>
            </a:r>
          </a:p>
          <a:p>
            <a:pPr marL="0" indent="0">
              <a:buNone/>
            </a:pPr>
            <a:r>
              <a:rPr lang="en-US" sz="2000" dirty="0" smtClean="0">
                <a:latin typeface="Century Gothic"/>
                <a:cs typeface="Century Gothic"/>
              </a:rPr>
              <a:t>(not a college choice </a:t>
            </a:r>
            <a:r>
              <a:rPr lang="mr-IN" sz="2000" dirty="0" smtClean="0">
                <a:latin typeface="Century Gothic"/>
                <a:cs typeface="Century Gothic"/>
              </a:rPr>
              <a:t>–</a:t>
            </a:r>
            <a:r>
              <a:rPr lang="en-US" sz="2000" dirty="0" smtClean="0">
                <a:latin typeface="Century Gothic"/>
                <a:cs typeface="Century Gothic"/>
              </a:rPr>
              <a:t> just a measuring tool) </a:t>
            </a:r>
          </a:p>
          <a:p>
            <a:pPr marL="0" indent="0">
              <a:buNone/>
            </a:pPr>
            <a:endParaRPr lang="en-US" sz="2000" dirty="0">
              <a:latin typeface="Century Gothic"/>
              <a:cs typeface="Century Gothic"/>
            </a:endParaRPr>
          </a:p>
          <a:p>
            <a:pPr marL="0" indent="0">
              <a:buNone/>
            </a:pPr>
            <a:r>
              <a:rPr lang="en-US" sz="2000" b="1" dirty="0" smtClean="0">
                <a:latin typeface="Century Gothic"/>
                <a:cs typeface="Century Gothic"/>
              </a:rPr>
              <a:t>2017-18 Undergraduate Costs for an Iowa Resident</a:t>
            </a:r>
          </a:p>
          <a:p>
            <a:pPr marL="0" indent="0">
              <a:buNone/>
            </a:pPr>
            <a:r>
              <a:rPr lang="en-US" sz="2000" dirty="0" smtClean="0">
                <a:latin typeface="Century Gothic"/>
                <a:cs typeface="Century Gothic"/>
              </a:rPr>
              <a:t>Tuition &amp; Fees, Room &amp; Board, Books &amp; Supplies, and Estimated Personal Expenses</a:t>
            </a:r>
          </a:p>
          <a:p>
            <a:pPr marL="0" indent="0">
              <a:buNone/>
            </a:pPr>
            <a:endParaRPr lang="en-US" sz="2000" b="1" dirty="0">
              <a:latin typeface="Century Gothic"/>
              <a:cs typeface="Century Gothic"/>
            </a:endParaRPr>
          </a:p>
          <a:p>
            <a:pPr marL="0" indent="0">
              <a:buNone/>
            </a:pPr>
            <a:r>
              <a:rPr lang="en-US" sz="2000" b="1" dirty="0" smtClean="0">
                <a:latin typeface="Century Gothic"/>
                <a:cs typeface="Century Gothic"/>
              </a:rPr>
              <a:t>$20,606</a:t>
            </a:r>
          </a:p>
          <a:p>
            <a:pPr marL="0" indent="0">
              <a:buNone/>
            </a:pPr>
            <a:endParaRPr lang="en-US" sz="2000" dirty="0" smtClean="0">
              <a:latin typeface="Century Gothic"/>
              <a:cs typeface="Century Gothic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522618" y="670453"/>
            <a:ext cx="1793148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500" dirty="0" smtClean="0">
                <a:solidFill>
                  <a:srgbClr val="FFFFFF"/>
                </a:solidFill>
                <a:latin typeface="Century Gothic"/>
                <a:cs typeface="Century Gothic"/>
              </a:rPr>
              <a:t>BOB &amp; SUE</a:t>
            </a:r>
            <a:endParaRPr lang="en-US" sz="2500" dirty="0">
              <a:solidFill>
                <a:srgbClr val="FFFFFF"/>
              </a:solidFill>
              <a:latin typeface="Century Gothic"/>
              <a:cs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74008380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7483B81E-3A81-456C-82CC-2DA99FC37C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49596" y="6243738"/>
            <a:ext cx="5377902" cy="56412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1400" i="1" dirty="0" smtClean="0"/>
              <a:t>College </a:t>
            </a:r>
            <a:r>
              <a:rPr lang="en-US" sz="1400" i="1" dirty="0"/>
              <a:t>Board and Bureau of Labor Statistics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xmlns="" id="{D1AC2911-11DB-4952-A2DB-6E4BB61B2F43}"/>
              </a:ext>
            </a:extLst>
          </p:cNvPr>
          <p:cNvSpPr txBox="1">
            <a:spLocks/>
          </p:cNvSpPr>
          <p:nvPr/>
        </p:nvSpPr>
        <p:spPr>
          <a:xfrm>
            <a:off x="990600" y="19780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b="1" dirty="0" smtClean="0">
                <a:latin typeface="Century Gothic"/>
                <a:cs typeface="Century Gothic"/>
              </a:rPr>
              <a:t>AVERAGE ANNUAL INCREASE IN COLLEGE EXPENSES </a:t>
            </a:r>
          </a:p>
          <a:p>
            <a:pPr marL="0" indent="0">
              <a:buNone/>
            </a:pPr>
            <a:endParaRPr lang="en-US" sz="2000" dirty="0">
              <a:latin typeface="Century Gothic"/>
              <a:cs typeface="Century Gothic"/>
            </a:endParaRPr>
          </a:p>
          <a:p>
            <a:pPr marL="0" indent="0">
              <a:buNone/>
            </a:pPr>
            <a:r>
              <a:rPr lang="en-US" sz="2000" b="1" dirty="0" smtClean="0">
                <a:latin typeface="Century Gothic"/>
                <a:cs typeface="Century Gothic"/>
              </a:rPr>
              <a:t>Public 4-Year Colleges, In-State Students 2007-08 to 2017-18</a:t>
            </a:r>
            <a:endParaRPr lang="en-US" sz="2000" b="1" dirty="0">
              <a:latin typeface="Century Gothic"/>
              <a:cs typeface="Century Gothic"/>
            </a:endParaRPr>
          </a:p>
          <a:p>
            <a:pPr marL="0" indent="0">
              <a:buNone/>
            </a:pPr>
            <a:endParaRPr lang="en-US" sz="2000" b="1" dirty="0">
              <a:latin typeface="Century Gothic"/>
              <a:cs typeface="Century Gothic"/>
            </a:endParaRPr>
          </a:p>
          <a:p>
            <a:pPr marL="0" indent="0">
              <a:buNone/>
            </a:pPr>
            <a:r>
              <a:rPr lang="en-US" sz="2000" b="1" dirty="0" smtClean="0">
                <a:latin typeface="Century Gothic"/>
                <a:cs typeface="Century Gothic"/>
              </a:rPr>
              <a:t>4.31%</a:t>
            </a:r>
          </a:p>
          <a:p>
            <a:pPr marL="0" indent="0">
              <a:buNone/>
            </a:pPr>
            <a:r>
              <a:rPr lang="en-US" sz="2000" dirty="0" smtClean="0">
                <a:latin typeface="Century Gothic"/>
                <a:cs typeface="Century Gothic"/>
              </a:rPr>
              <a:t>(2.69% Above Average Inflation Rate)</a:t>
            </a:r>
          </a:p>
          <a:p>
            <a:pPr marL="0" indent="0">
              <a:buNone/>
            </a:pPr>
            <a:endParaRPr lang="en-US" sz="2000" dirty="0" smtClean="0">
              <a:latin typeface="Century Gothic"/>
              <a:cs typeface="Century Gothic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522618" y="670453"/>
            <a:ext cx="1793148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500" dirty="0" smtClean="0">
                <a:solidFill>
                  <a:srgbClr val="FFFFFF"/>
                </a:solidFill>
                <a:latin typeface="Century Gothic"/>
                <a:cs typeface="Century Gothic"/>
              </a:rPr>
              <a:t>BOB &amp; SUE</a:t>
            </a:r>
            <a:endParaRPr lang="en-US" sz="2500" dirty="0">
              <a:solidFill>
                <a:srgbClr val="FFFFFF"/>
              </a:solidFill>
              <a:latin typeface="Century Gothic"/>
              <a:cs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379012411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2">
            <a:extLst>
              <a:ext uri="{FF2B5EF4-FFF2-40B4-BE49-F238E27FC236}">
                <a16:creationId xmlns:a16="http://schemas.microsoft.com/office/drawing/2014/main" xmlns="" id="{D1AC2911-11DB-4952-A2DB-6E4BB61B2F43}"/>
              </a:ext>
            </a:extLst>
          </p:cNvPr>
          <p:cNvSpPr txBox="1">
            <a:spLocks/>
          </p:cNvSpPr>
          <p:nvPr/>
        </p:nvSpPr>
        <p:spPr>
          <a:xfrm>
            <a:off x="990600" y="19780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b="1" dirty="0" smtClean="0">
                <a:latin typeface="Century Gothic"/>
                <a:cs typeface="Century Gothic"/>
              </a:rPr>
              <a:t>Projected Cost for One Year at Iowa State University</a:t>
            </a:r>
          </a:p>
          <a:p>
            <a:pPr marL="0" indent="0">
              <a:buNone/>
            </a:pPr>
            <a:r>
              <a:rPr lang="en-US" sz="2000" dirty="0" smtClean="0">
                <a:latin typeface="Century Gothic"/>
                <a:cs typeface="Century Gothic"/>
              </a:rPr>
              <a:t>2027-2028</a:t>
            </a:r>
          </a:p>
          <a:p>
            <a:pPr marL="0" indent="0">
              <a:buNone/>
            </a:pPr>
            <a:r>
              <a:rPr lang="en-US" sz="2000" dirty="0" smtClean="0">
                <a:latin typeface="Century Gothic"/>
                <a:cs typeface="Century Gothic"/>
              </a:rPr>
              <a:t>$31,432</a:t>
            </a:r>
          </a:p>
          <a:p>
            <a:pPr marL="0" indent="0">
              <a:buNone/>
            </a:pPr>
            <a:endParaRPr lang="en-US" sz="2000" dirty="0">
              <a:latin typeface="Century Gothic"/>
              <a:cs typeface="Century Gothic"/>
            </a:endParaRPr>
          </a:p>
          <a:p>
            <a:pPr marL="0" indent="0">
              <a:buNone/>
            </a:pPr>
            <a:r>
              <a:rPr lang="en-US" sz="2000" b="1" dirty="0" smtClean="0">
                <a:latin typeface="Century Gothic"/>
                <a:cs typeface="Century Gothic"/>
              </a:rPr>
              <a:t>Projected Average Annual Cost over 4 Years</a:t>
            </a:r>
          </a:p>
          <a:p>
            <a:pPr marL="0" indent="0">
              <a:buNone/>
            </a:pPr>
            <a:r>
              <a:rPr lang="en-US" sz="2000" dirty="0" smtClean="0">
                <a:latin typeface="Century Gothic"/>
                <a:cs typeface="Century Gothic"/>
              </a:rPr>
              <a:t>Beginning Fall, 2027</a:t>
            </a:r>
          </a:p>
          <a:p>
            <a:pPr marL="0" indent="0">
              <a:buNone/>
            </a:pPr>
            <a:r>
              <a:rPr lang="en-US" sz="2000" dirty="0" smtClean="0">
                <a:latin typeface="Century Gothic"/>
                <a:cs typeface="Century Gothic"/>
              </a:rPr>
              <a:t>$33,553</a:t>
            </a:r>
          </a:p>
          <a:p>
            <a:pPr marL="0" indent="0">
              <a:buNone/>
            </a:pPr>
            <a:endParaRPr lang="en-US" sz="2000" b="1" dirty="0">
              <a:latin typeface="Century Gothic"/>
              <a:cs typeface="Century Gothic"/>
            </a:endParaRPr>
          </a:p>
          <a:p>
            <a:pPr marL="0" indent="0">
              <a:buNone/>
            </a:pPr>
            <a:r>
              <a:rPr lang="en-US" sz="2000" b="1" dirty="0" smtClean="0">
                <a:latin typeface="Century Gothic"/>
                <a:cs typeface="Century Gothic"/>
              </a:rPr>
              <a:t>Goal: Save 2 Years of College Costs by Fall, </a:t>
            </a:r>
            <a:r>
              <a:rPr lang="en-US" sz="2000" b="1" dirty="0" smtClean="0">
                <a:latin typeface="Century Gothic"/>
                <a:cs typeface="Century Gothic"/>
              </a:rPr>
              <a:t>2027</a:t>
            </a:r>
            <a:endParaRPr lang="en-US" sz="2000" b="1" dirty="0" smtClean="0">
              <a:latin typeface="Century Gothic"/>
              <a:cs typeface="Century Gothic"/>
            </a:endParaRPr>
          </a:p>
          <a:p>
            <a:pPr marL="0" indent="0">
              <a:buNone/>
            </a:pPr>
            <a:r>
              <a:rPr lang="en-US" sz="2000" b="1" dirty="0" smtClean="0">
                <a:latin typeface="Century Gothic"/>
                <a:cs typeface="Century Gothic"/>
              </a:rPr>
              <a:t>$67,106</a:t>
            </a:r>
          </a:p>
          <a:p>
            <a:pPr marL="0" indent="0">
              <a:buNone/>
            </a:pPr>
            <a:endParaRPr lang="en-US" sz="2000" dirty="0" smtClean="0">
              <a:latin typeface="Century Gothic"/>
              <a:cs typeface="Century Gothic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522618" y="670453"/>
            <a:ext cx="1793148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500" dirty="0" smtClean="0">
                <a:solidFill>
                  <a:srgbClr val="FFFFFF"/>
                </a:solidFill>
                <a:latin typeface="Century Gothic"/>
                <a:cs typeface="Century Gothic"/>
              </a:rPr>
              <a:t>BOB &amp; SUE</a:t>
            </a:r>
            <a:endParaRPr lang="en-US" sz="2500" dirty="0">
              <a:solidFill>
                <a:srgbClr val="FFFFFF"/>
              </a:solidFill>
              <a:latin typeface="Century Gothic"/>
              <a:cs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263305894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-217229" y="-568193"/>
            <a:ext cx="12682853" cy="4010771"/>
          </a:xfrm>
          <a:prstGeom prst="rect">
            <a:avLst/>
          </a:prstGeom>
          <a:solidFill>
            <a:srgbClr val="61B35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61B355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E6F8389E-BEC1-411A-AC1D-605CC756A4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72071" y="2778183"/>
            <a:ext cx="6647859" cy="108218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700" dirty="0" smtClean="0">
                <a:latin typeface="Century Gothic"/>
                <a:cs typeface="Century Gothic"/>
              </a:rPr>
              <a:t>PERSONAL MONEY AUTOBIOGRAPHY</a:t>
            </a:r>
            <a:endParaRPr lang="en-US" sz="2700" dirty="0">
              <a:latin typeface="Century Gothic"/>
              <a:cs typeface="Century Gothic"/>
            </a:endParaRPr>
          </a:p>
          <a:p>
            <a:pPr marL="0" indent="0">
              <a:buNone/>
            </a:pPr>
            <a:endParaRPr lang="en-US" sz="1800" b="1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xmlns="" id="{E6F8389E-BEC1-411A-AC1D-605CC756A44A}"/>
              </a:ext>
            </a:extLst>
          </p:cNvPr>
          <p:cNvSpPr txBox="1">
            <a:spLocks/>
          </p:cNvSpPr>
          <p:nvPr/>
        </p:nvSpPr>
        <p:spPr>
          <a:xfrm>
            <a:off x="821490" y="3471864"/>
            <a:ext cx="10515600" cy="33861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en-US" sz="1800" b="1" dirty="0" smtClean="0"/>
          </a:p>
          <a:p>
            <a:r>
              <a:rPr lang="en-US" sz="2000" dirty="0" smtClean="0">
                <a:latin typeface="Century Gothic"/>
                <a:cs typeface="Century Gothic"/>
              </a:rPr>
              <a:t>What experiences early in your life shaped your current feelings about money?</a:t>
            </a:r>
            <a:endParaRPr lang="en-US" sz="2000" dirty="0">
              <a:latin typeface="Century Gothic"/>
              <a:cs typeface="Century Gothic"/>
            </a:endParaRPr>
          </a:p>
        </p:txBody>
      </p:sp>
      <p:pic>
        <p:nvPicPr>
          <p:cNvPr id="8" name="Picture 7" descr="ELCA_Logo_2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35303" y="144047"/>
            <a:ext cx="1155192" cy="11490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998386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>
            <a:extLst>
              <a:ext uri="{FF2B5EF4-FFF2-40B4-BE49-F238E27FC236}">
                <a16:creationId xmlns:a16="http://schemas.microsoft.com/office/drawing/2014/main" xmlns="" id="{D1AC2911-11DB-4952-A2DB-6E4BB61B2F43}"/>
              </a:ext>
            </a:extLst>
          </p:cNvPr>
          <p:cNvSpPr txBox="1">
            <a:spLocks/>
          </p:cNvSpPr>
          <p:nvPr/>
        </p:nvSpPr>
        <p:spPr>
          <a:xfrm>
            <a:off x="990599" y="1978025"/>
            <a:ext cx="850065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b="1" dirty="0" smtClean="0">
                <a:latin typeface="Century Gothic"/>
                <a:cs typeface="Century Gothic"/>
              </a:rPr>
              <a:t>HOW MUCH DO THEY NEED TO SAVE?</a:t>
            </a:r>
          </a:p>
          <a:p>
            <a:pPr marL="0" indent="0">
              <a:buNone/>
            </a:pPr>
            <a:endParaRPr lang="en-US" sz="2000" dirty="0">
              <a:latin typeface="Century Gothic"/>
              <a:cs typeface="Century Gothic"/>
            </a:endParaRPr>
          </a:p>
          <a:p>
            <a:pPr marL="0" indent="0">
              <a:buNone/>
            </a:pPr>
            <a:r>
              <a:rPr lang="en-US" sz="2000" b="1" dirty="0" smtClean="0">
                <a:latin typeface="Century Gothic"/>
                <a:cs typeface="Century Gothic"/>
              </a:rPr>
              <a:t>Average Annual Rate of Return</a:t>
            </a:r>
          </a:p>
          <a:p>
            <a:pPr marL="0" indent="0">
              <a:buNone/>
            </a:pPr>
            <a:r>
              <a:rPr lang="en-US" sz="2000" dirty="0" smtClean="0">
                <a:latin typeface="Century Gothic"/>
                <a:cs typeface="Century Gothic"/>
              </a:rPr>
              <a:t>College Savings Iowa 529 Plan</a:t>
            </a:r>
          </a:p>
          <a:p>
            <a:pPr marL="0" indent="0">
              <a:buNone/>
            </a:pPr>
            <a:r>
              <a:rPr lang="en-US" sz="2000" dirty="0" smtClean="0">
                <a:latin typeface="Century Gothic"/>
                <a:cs typeface="Century Gothic"/>
              </a:rPr>
              <a:t>Conservative Growth Portfolio </a:t>
            </a:r>
            <a:r>
              <a:rPr lang="mr-IN" sz="2000" dirty="0" smtClean="0">
                <a:latin typeface="Century Gothic"/>
                <a:cs typeface="Century Gothic"/>
              </a:rPr>
              <a:t>–</a:t>
            </a:r>
            <a:r>
              <a:rPr lang="en-US" sz="2000" dirty="0" smtClean="0">
                <a:latin typeface="Century Gothic"/>
                <a:cs typeface="Century Gothic"/>
              </a:rPr>
              <a:t> 10 Years Ending March, 31, 2018</a:t>
            </a:r>
          </a:p>
          <a:p>
            <a:pPr marL="0" indent="0">
              <a:buNone/>
            </a:pPr>
            <a:r>
              <a:rPr lang="en-US" sz="2000" dirty="0" smtClean="0">
                <a:latin typeface="Century Gothic"/>
                <a:cs typeface="Century Gothic"/>
              </a:rPr>
              <a:t>5.49%</a:t>
            </a:r>
          </a:p>
          <a:p>
            <a:pPr marL="0" indent="0">
              <a:buNone/>
            </a:pPr>
            <a:endParaRPr lang="en-US" sz="2000" b="1" dirty="0">
              <a:latin typeface="Century Gothic"/>
              <a:cs typeface="Century Gothic"/>
            </a:endParaRPr>
          </a:p>
          <a:p>
            <a:pPr marL="0" indent="0">
              <a:buNone/>
            </a:pPr>
            <a:r>
              <a:rPr lang="en-US" sz="2000" b="1" dirty="0" smtClean="0">
                <a:latin typeface="Century Gothic"/>
                <a:cs typeface="Century Gothic"/>
              </a:rPr>
              <a:t>Monthly Savings to Save $67,106 in 10 Years</a:t>
            </a:r>
          </a:p>
          <a:p>
            <a:pPr marL="0" indent="0">
              <a:buNone/>
            </a:pPr>
            <a:r>
              <a:rPr lang="en-US" sz="2000" dirty="0" smtClean="0">
                <a:latin typeface="Century Gothic"/>
                <a:cs typeface="Century Gothic"/>
              </a:rPr>
              <a:t>$420.93</a:t>
            </a:r>
          </a:p>
          <a:p>
            <a:pPr marL="0" indent="0">
              <a:buNone/>
            </a:pPr>
            <a:endParaRPr lang="en-US" sz="2000" dirty="0" smtClean="0">
              <a:latin typeface="Century Gothic"/>
              <a:cs typeface="Century Gothic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522618" y="670453"/>
            <a:ext cx="1793148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500" dirty="0" smtClean="0">
                <a:solidFill>
                  <a:srgbClr val="FFFFFF"/>
                </a:solidFill>
                <a:latin typeface="Century Gothic"/>
                <a:cs typeface="Century Gothic"/>
              </a:rPr>
              <a:t>BOB &amp; SUE</a:t>
            </a:r>
            <a:endParaRPr lang="en-US" sz="2500" dirty="0">
              <a:solidFill>
                <a:srgbClr val="FFFFFF"/>
              </a:solidFill>
              <a:latin typeface="Century Gothic"/>
              <a:cs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411187046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370218" y="651749"/>
            <a:ext cx="1793148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500" dirty="0" smtClean="0">
                <a:solidFill>
                  <a:srgbClr val="FFFFFF"/>
                </a:solidFill>
                <a:latin typeface="Century Gothic"/>
                <a:cs typeface="Century Gothic"/>
              </a:rPr>
              <a:t>BOB &amp; SUE</a:t>
            </a:r>
            <a:endParaRPr lang="en-US" sz="2500" dirty="0">
              <a:solidFill>
                <a:srgbClr val="FFFFFF"/>
              </a:solidFill>
              <a:latin typeface="Century Gothic"/>
              <a:cs typeface="Century Gothic"/>
            </a:endParaRPr>
          </a:p>
        </p:txBody>
      </p:sp>
      <p:graphicFrame>
        <p:nvGraphicFramePr>
          <p:cNvPr id="6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91921819"/>
              </p:ext>
            </p:extLst>
          </p:nvPr>
        </p:nvGraphicFramePr>
        <p:xfrm>
          <a:off x="771362" y="2774117"/>
          <a:ext cx="10515600" cy="268328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" name="Content Placeholder 2">
            <a:extLst>
              <a:ext uri="{FF2B5EF4-FFF2-40B4-BE49-F238E27FC236}">
                <a16:creationId xmlns:a16="http://schemas.microsoft.com/office/drawing/2014/main" xmlns="" id="{7D1AFEEE-E06F-441E-8786-DFBFC9360572}"/>
              </a:ext>
            </a:extLst>
          </p:cNvPr>
          <p:cNvSpPr txBox="1">
            <a:spLocks/>
          </p:cNvSpPr>
          <p:nvPr/>
        </p:nvSpPr>
        <p:spPr>
          <a:xfrm>
            <a:off x="788070" y="2456597"/>
            <a:ext cx="10515600" cy="27678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en-US" sz="2000" dirty="0" smtClean="0">
              <a:latin typeface="Century Gothic"/>
              <a:cs typeface="Century Gothic"/>
            </a:endParaRPr>
          </a:p>
          <a:p>
            <a:r>
              <a:rPr lang="en-US" sz="2000" dirty="0" smtClean="0">
                <a:latin typeface="Century Gothic"/>
                <a:cs typeface="Century Gothic"/>
              </a:rPr>
              <a:t>Is their goal for saving for Chris’ </a:t>
            </a:r>
            <a:r>
              <a:rPr lang="en-US" sz="2000" dirty="0" smtClean="0">
                <a:latin typeface="Century Gothic"/>
                <a:cs typeface="Century Gothic"/>
              </a:rPr>
              <a:t>education?  </a:t>
            </a:r>
            <a:endParaRPr lang="en-US" sz="2000" dirty="0">
              <a:latin typeface="Century Gothic"/>
              <a:cs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81874219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570737" y="618326"/>
            <a:ext cx="1593242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500" dirty="0" smtClean="0">
                <a:solidFill>
                  <a:srgbClr val="FFFFFF"/>
                </a:solidFill>
                <a:latin typeface="Century Gothic"/>
                <a:cs typeface="Century Gothic"/>
              </a:rPr>
              <a:t>EXAMPLE</a:t>
            </a:r>
            <a:endParaRPr lang="en-US" sz="2500" dirty="0">
              <a:solidFill>
                <a:srgbClr val="FFFFFF"/>
              </a:solidFill>
              <a:latin typeface="Century Gothic"/>
              <a:cs typeface="Century Gothic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489156" y="5598377"/>
            <a:ext cx="279056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latin typeface="Century Gothic"/>
                <a:cs typeface="Century Gothic"/>
              </a:rPr>
              <a:t>Carl (age 73)</a:t>
            </a:r>
            <a:endParaRPr lang="en-US" sz="2000" dirty="0">
              <a:latin typeface="Century Gothic"/>
              <a:cs typeface="Century Gothic"/>
            </a:endParaRPr>
          </a:p>
        </p:txBody>
      </p:sp>
      <p:pic>
        <p:nvPicPr>
          <p:cNvPr id="8" name="Picture 7" descr="noun_1327800_cc.pn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0561"/>
          <a:stretch/>
        </p:blipFill>
        <p:spPr>
          <a:xfrm>
            <a:off x="715071" y="707739"/>
            <a:ext cx="6338732" cy="5035459"/>
          </a:xfrm>
          <a:prstGeom prst="rect">
            <a:avLst/>
          </a:prstGeom>
        </p:spPr>
      </p:pic>
      <p:pic>
        <p:nvPicPr>
          <p:cNvPr id="9" name="Picture 8" descr="noun_1370072_cc.png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3981"/>
          <a:stretch/>
        </p:blipFill>
        <p:spPr>
          <a:xfrm>
            <a:off x="6164440" y="1731232"/>
            <a:ext cx="4107123" cy="3532903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6822720" y="5598377"/>
            <a:ext cx="279056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latin typeface="Century Gothic"/>
                <a:cs typeface="Century Gothic"/>
              </a:rPr>
              <a:t>Jean (age 72)</a:t>
            </a:r>
            <a:endParaRPr lang="en-US" sz="2000" dirty="0">
              <a:latin typeface="Century Gothic"/>
              <a:cs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39174366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>
            <a:extLst>
              <a:ext uri="{FF2B5EF4-FFF2-40B4-BE49-F238E27FC236}">
                <a16:creationId xmlns:a16="http://schemas.microsoft.com/office/drawing/2014/main" xmlns="" id="{D1AC2911-11DB-4952-A2DB-6E4BB61B2F43}"/>
              </a:ext>
            </a:extLst>
          </p:cNvPr>
          <p:cNvSpPr txBox="1">
            <a:spLocks/>
          </p:cNvSpPr>
          <p:nvPr/>
        </p:nvSpPr>
        <p:spPr>
          <a:xfrm>
            <a:off x="840212" y="1844331"/>
            <a:ext cx="4757624" cy="362034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b="1" dirty="0" smtClean="0">
                <a:latin typeface="Century Gothic"/>
                <a:cs typeface="Century Gothic"/>
              </a:rPr>
              <a:t>RETIRED </a:t>
            </a:r>
          </a:p>
          <a:p>
            <a:pPr marL="0" indent="0">
              <a:buNone/>
            </a:pPr>
            <a:endParaRPr lang="en-US" sz="2000" dirty="0">
              <a:latin typeface="Century Gothic"/>
              <a:cs typeface="Century Gothic"/>
            </a:endParaRPr>
          </a:p>
          <a:p>
            <a:pPr marL="0" indent="0">
              <a:buNone/>
            </a:pPr>
            <a:r>
              <a:rPr lang="en-US" sz="2000" b="1" dirty="0" smtClean="0">
                <a:latin typeface="Century Gothic"/>
                <a:cs typeface="Century Gothic"/>
              </a:rPr>
              <a:t>Projected 2018 Income: </a:t>
            </a:r>
          </a:p>
          <a:p>
            <a:r>
              <a:rPr lang="en-US" sz="2000" dirty="0" smtClean="0">
                <a:latin typeface="Century Gothic"/>
                <a:cs typeface="Century Gothic"/>
              </a:rPr>
              <a:t>Combined Social Security Benefits</a:t>
            </a:r>
          </a:p>
          <a:p>
            <a:r>
              <a:rPr lang="en-US" sz="2000" dirty="0" smtClean="0">
                <a:latin typeface="Century Gothic"/>
                <a:cs typeface="Century Gothic"/>
              </a:rPr>
              <a:t>IRA Required Minimum Distributions </a:t>
            </a:r>
          </a:p>
          <a:p>
            <a:r>
              <a:rPr lang="en-US" sz="2000" dirty="0" smtClean="0">
                <a:latin typeface="Century Gothic"/>
                <a:cs typeface="Century Gothic"/>
              </a:rPr>
              <a:t>Taxable Interest</a:t>
            </a:r>
          </a:p>
          <a:p>
            <a:endParaRPr lang="en-US" sz="2000" dirty="0">
              <a:latin typeface="Century Gothic"/>
              <a:cs typeface="Century Gothic"/>
            </a:endParaRPr>
          </a:p>
          <a:p>
            <a:pPr marL="0" indent="0">
              <a:buNone/>
            </a:pPr>
            <a:r>
              <a:rPr lang="en-US" sz="2000" b="1" dirty="0" smtClean="0">
                <a:latin typeface="Century Gothic"/>
                <a:cs typeface="Century Gothic"/>
              </a:rPr>
              <a:t>Total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286668" y="651749"/>
            <a:ext cx="2246027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500" dirty="0" smtClean="0">
                <a:solidFill>
                  <a:srgbClr val="FFFFFF"/>
                </a:solidFill>
                <a:latin typeface="Century Gothic"/>
                <a:cs typeface="Century Gothic"/>
              </a:rPr>
              <a:t>CARL &amp; JEAN </a:t>
            </a:r>
            <a:endParaRPr lang="en-US" sz="2500" dirty="0">
              <a:solidFill>
                <a:srgbClr val="FFFFFF"/>
              </a:solidFill>
              <a:latin typeface="Century Gothic"/>
              <a:cs typeface="Century Gothic"/>
            </a:endParaRP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xmlns="" id="{D1AC2911-11DB-4952-A2DB-6E4BB61B2F43}"/>
              </a:ext>
            </a:extLst>
          </p:cNvPr>
          <p:cNvSpPr txBox="1">
            <a:spLocks/>
          </p:cNvSpPr>
          <p:nvPr/>
        </p:nvSpPr>
        <p:spPr>
          <a:xfrm>
            <a:off x="5988889" y="1794197"/>
            <a:ext cx="4757624" cy="362034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US" sz="2000" b="1" dirty="0">
              <a:latin typeface="Century Gothic"/>
              <a:cs typeface="Century Gothic"/>
            </a:endParaRPr>
          </a:p>
          <a:p>
            <a:pPr marL="0" indent="0">
              <a:buNone/>
            </a:pPr>
            <a:endParaRPr lang="en-US" sz="2000" b="1" dirty="0" smtClean="0">
              <a:latin typeface="Century Gothic"/>
              <a:cs typeface="Century Gothic"/>
            </a:endParaRPr>
          </a:p>
          <a:p>
            <a:pPr marL="0" indent="0">
              <a:buNone/>
            </a:pPr>
            <a:r>
              <a:rPr lang="en-US" sz="2000" b="1" dirty="0" smtClean="0">
                <a:latin typeface="Century Gothic"/>
                <a:cs typeface="Century Gothic"/>
              </a:rPr>
              <a:t> </a:t>
            </a:r>
          </a:p>
          <a:p>
            <a:pPr marL="0" indent="0">
              <a:buNone/>
            </a:pPr>
            <a:r>
              <a:rPr lang="en-US" sz="2000" dirty="0" smtClean="0">
                <a:latin typeface="Century Gothic"/>
                <a:cs typeface="Century Gothic"/>
              </a:rPr>
              <a:t>$36,000</a:t>
            </a:r>
          </a:p>
          <a:p>
            <a:pPr marL="0" indent="0">
              <a:buNone/>
            </a:pPr>
            <a:r>
              <a:rPr lang="en-US" sz="2000" dirty="0">
                <a:latin typeface="Century Gothic"/>
                <a:cs typeface="Century Gothic"/>
              </a:rPr>
              <a:t>$</a:t>
            </a:r>
            <a:r>
              <a:rPr lang="en-US" sz="2000" dirty="0" smtClean="0">
                <a:latin typeface="Century Gothic"/>
                <a:cs typeface="Century Gothic"/>
              </a:rPr>
              <a:t>18,000</a:t>
            </a:r>
          </a:p>
          <a:p>
            <a:pPr marL="0" indent="0">
              <a:buNone/>
            </a:pPr>
            <a:r>
              <a:rPr lang="en-US" sz="2000" dirty="0" smtClean="0">
                <a:latin typeface="Century Gothic"/>
                <a:cs typeface="Century Gothic"/>
              </a:rPr>
              <a:t>$10,000</a:t>
            </a:r>
          </a:p>
          <a:p>
            <a:endParaRPr lang="en-US" sz="2000" dirty="0">
              <a:latin typeface="Century Gothic"/>
              <a:cs typeface="Century Gothic"/>
            </a:endParaRPr>
          </a:p>
          <a:p>
            <a:pPr marL="0" indent="0">
              <a:buNone/>
            </a:pPr>
            <a:r>
              <a:rPr lang="en-US" sz="2000" b="1" dirty="0" smtClean="0">
                <a:latin typeface="Century Gothic"/>
                <a:cs typeface="Century Gothic"/>
              </a:rPr>
              <a:t>$64,000</a:t>
            </a:r>
          </a:p>
        </p:txBody>
      </p:sp>
    </p:spTree>
    <p:extLst>
      <p:ext uri="{BB962C8B-B14F-4D97-AF65-F5344CB8AC3E}">
        <p14:creationId xmlns:p14="http://schemas.microsoft.com/office/powerpoint/2010/main" val="436827489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286668" y="651749"/>
            <a:ext cx="2246027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500" dirty="0" smtClean="0">
                <a:solidFill>
                  <a:srgbClr val="FFFFFF"/>
                </a:solidFill>
                <a:latin typeface="Century Gothic"/>
                <a:cs typeface="Century Gothic"/>
              </a:rPr>
              <a:t>CARL &amp; JEAN </a:t>
            </a:r>
            <a:endParaRPr lang="en-US" sz="2500" dirty="0">
              <a:solidFill>
                <a:srgbClr val="FFFFFF"/>
              </a:solidFill>
              <a:latin typeface="Century Gothic"/>
              <a:cs typeface="Century Gothic"/>
            </a:endParaRP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xmlns="" id="{D1AC2911-11DB-4952-A2DB-6E4BB61B2F43}"/>
              </a:ext>
            </a:extLst>
          </p:cNvPr>
          <p:cNvSpPr txBox="1">
            <a:spLocks/>
          </p:cNvSpPr>
          <p:nvPr/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 smtClean="0">
                <a:latin typeface="Century Gothic"/>
                <a:cs typeface="Century Gothic"/>
              </a:rPr>
              <a:t>My values and goals to enable me to live them out</a:t>
            </a:r>
          </a:p>
          <a:p>
            <a:endParaRPr lang="en-US" sz="2000" dirty="0" smtClean="0">
              <a:latin typeface="Century Gothic"/>
              <a:cs typeface="Century Gothic"/>
            </a:endParaRPr>
          </a:p>
          <a:p>
            <a:endParaRPr lang="en-US" sz="2000" dirty="0" smtClean="0">
              <a:latin typeface="Century Gothic"/>
              <a:cs typeface="Century Gothic"/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2000" b="1" dirty="0" smtClean="0">
                <a:latin typeface="Century Gothic"/>
                <a:cs typeface="Century Gothic"/>
              </a:rPr>
              <a:t>VALUES THAT GUIDE MY LIFE DECISIONS</a:t>
            </a:r>
          </a:p>
          <a:p>
            <a:r>
              <a:rPr lang="en-US" sz="2000" dirty="0" smtClean="0">
                <a:latin typeface="Century Gothic"/>
                <a:cs typeface="Century Gothic"/>
              </a:rPr>
              <a:t>We express our gratitude through generosity. </a:t>
            </a:r>
            <a:endParaRPr lang="en-US" sz="2000" dirty="0">
              <a:latin typeface="Century Gothic"/>
              <a:cs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101011164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>
            <a:extLst>
              <a:ext uri="{FF2B5EF4-FFF2-40B4-BE49-F238E27FC236}">
                <a16:creationId xmlns:a16="http://schemas.microsoft.com/office/drawing/2014/main" xmlns="" id="{D1AC2911-11DB-4952-A2DB-6E4BB61B2F43}"/>
              </a:ext>
            </a:extLst>
          </p:cNvPr>
          <p:cNvSpPr txBox="1">
            <a:spLocks/>
          </p:cNvSpPr>
          <p:nvPr/>
        </p:nvSpPr>
        <p:spPr>
          <a:xfrm>
            <a:off x="990600" y="19780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 smtClean="0">
                <a:latin typeface="Century Gothic"/>
                <a:cs typeface="Century Gothic"/>
              </a:rPr>
              <a:t>My values and goals to enable me to live them out</a:t>
            </a:r>
          </a:p>
          <a:p>
            <a:endParaRPr lang="en-US" sz="2000" dirty="0" smtClean="0">
              <a:latin typeface="Century Gothic"/>
              <a:cs typeface="Century Gothic"/>
            </a:endParaRPr>
          </a:p>
          <a:p>
            <a:endParaRPr lang="en-US" sz="2000" dirty="0" smtClean="0">
              <a:latin typeface="Century Gothic"/>
              <a:cs typeface="Century Gothic"/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2000" b="1" dirty="0" smtClean="0">
                <a:latin typeface="Century Gothic"/>
                <a:cs typeface="Century Gothic"/>
              </a:rPr>
              <a:t>FINANCIAL </a:t>
            </a:r>
            <a:r>
              <a:rPr lang="en-US" sz="2000" b="1" dirty="0" smtClean="0">
                <a:latin typeface="Century Gothic"/>
                <a:cs typeface="Century Gothic"/>
              </a:rPr>
              <a:t>DIMENSIONS </a:t>
            </a:r>
            <a:r>
              <a:rPr lang="en-US" sz="2000" b="1" dirty="0" smtClean="0">
                <a:latin typeface="Century Gothic"/>
                <a:cs typeface="Century Gothic"/>
              </a:rPr>
              <a:t>OF MY VALUES</a:t>
            </a:r>
          </a:p>
          <a:p>
            <a:pPr>
              <a:lnSpc>
                <a:spcPct val="120000"/>
              </a:lnSpc>
            </a:pPr>
            <a:r>
              <a:rPr lang="en-US" sz="2000" dirty="0" smtClean="0">
                <a:latin typeface="Century Gothic"/>
                <a:cs typeface="Century Gothic"/>
              </a:rPr>
              <a:t>We are grateful that we have been blessed with financial resources that enable us to tithe and we would like to stretch and help with a special project. </a:t>
            </a:r>
            <a:endParaRPr lang="en-US" sz="2000" dirty="0">
              <a:latin typeface="Century Gothic"/>
              <a:cs typeface="Century Gothic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286668" y="651749"/>
            <a:ext cx="2246027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500" dirty="0" smtClean="0">
                <a:solidFill>
                  <a:srgbClr val="FFFFFF"/>
                </a:solidFill>
                <a:latin typeface="Century Gothic"/>
                <a:cs typeface="Century Gothic"/>
              </a:rPr>
              <a:t>CARL &amp; JEAN </a:t>
            </a:r>
            <a:endParaRPr lang="en-US" sz="2500" dirty="0">
              <a:solidFill>
                <a:srgbClr val="FFFFFF"/>
              </a:solidFill>
              <a:latin typeface="Century Gothic"/>
              <a:cs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138352043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>
            <a:extLst>
              <a:ext uri="{FF2B5EF4-FFF2-40B4-BE49-F238E27FC236}">
                <a16:creationId xmlns:a16="http://schemas.microsoft.com/office/drawing/2014/main" xmlns="" id="{D1AC2911-11DB-4952-A2DB-6E4BB61B2F43}"/>
              </a:ext>
            </a:extLst>
          </p:cNvPr>
          <p:cNvSpPr txBox="1">
            <a:spLocks/>
          </p:cNvSpPr>
          <p:nvPr/>
        </p:nvSpPr>
        <p:spPr>
          <a:xfrm>
            <a:off x="990600" y="19780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 smtClean="0">
                <a:latin typeface="Century Gothic"/>
                <a:cs typeface="Century Gothic"/>
              </a:rPr>
              <a:t>My values and goals to enable me to live them out</a:t>
            </a:r>
          </a:p>
          <a:p>
            <a:endParaRPr lang="en-US" sz="2000" dirty="0" smtClean="0">
              <a:latin typeface="Century Gothic"/>
              <a:cs typeface="Century Gothic"/>
            </a:endParaRPr>
          </a:p>
          <a:p>
            <a:endParaRPr lang="en-US" sz="2000" dirty="0" smtClean="0">
              <a:latin typeface="Century Gothic"/>
              <a:cs typeface="Century Gothic"/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2000" b="1" dirty="0" smtClean="0">
                <a:latin typeface="Century Gothic"/>
                <a:cs typeface="Century Gothic"/>
              </a:rPr>
              <a:t>MY GOALS TO ENABLE ME TO LIVE OUT MY VALUES</a:t>
            </a:r>
          </a:p>
          <a:p>
            <a:pPr>
              <a:lnSpc>
                <a:spcPct val="120000"/>
              </a:lnSpc>
            </a:pPr>
            <a:r>
              <a:rPr lang="en-US" sz="2000" dirty="0" smtClean="0">
                <a:latin typeface="Century Gothic"/>
                <a:cs typeface="Century Gothic"/>
              </a:rPr>
              <a:t>Short Term: Increase our annual giving from $6,000 to $7,000</a:t>
            </a:r>
            <a:endParaRPr lang="en-US" sz="2000" dirty="0">
              <a:latin typeface="Century Gothic"/>
              <a:cs typeface="Century Gothic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286668" y="651749"/>
            <a:ext cx="2246027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500" dirty="0" smtClean="0">
                <a:solidFill>
                  <a:srgbClr val="FFFFFF"/>
                </a:solidFill>
                <a:latin typeface="Century Gothic"/>
                <a:cs typeface="Century Gothic"/>
              </a:rPr>
              <a:t>CARL &amp; JEAN </a:t>
            </a:r>
            <a:endParaRPr lang="en-US" sz="2500" dirty="0">
              <a:solidFill>
                <a:srgbClr val="FFFFFF"/>
              </a:solidFill>
              <a:latin typeface="Century Gothic"/>
              <a:cs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18862466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>
            <a:extLst>
              <a:ext uri="{FF2B5EF4-FFF2-40B4-BE49-F238E27FC236}">
                <a16:creationId xmlns:a16="http://schemas.microsoft.com/office/drawing/2014/main" xmlns="" id="{D1AC2911-11DB-4952-A2DB-6E4BB61B2F43}"/>
              </a:ext>
            </a:extLst>
          </p:cNvPr>
          <p:cNvSpPr txBox="1">
            <a:spLocks/>
          </p:cNvSpPr>
          <p:nvPr/>
        </p:nvSpPr>
        <p:spPr>
          <a:xfrm>
            <a:off x="990600" y="19780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20000"/>
              </a:lnSpc>
              <a:buNone/>
            </a:pPr>
            <a:r>
              <a:rPr lang="en-US" sz="2000" b="1" dirty="0" smtClean="0">
                <a:latin typeface="Century Gothic"/>
                <a:cs typeface="Century Gothic"/>
              </a:rPr>
              <a:t>SHOULD THEY MAKE THEIR CHARITABLE CONTRIBUTIONS AS QUALIFIED CHARITABLE DISTRIBUTIONS (QCD) FROM IRA’S? </a:t>
            </a:r>
          </a:p>
          <a:p>
            <a:pPr marL="0" indent="0">
              <a:lnSpc>
                <a:spcPct val="120000"/>
              </a:lnSpc>
              <a:buNone/>
            </a:pPr>
            <a:endParaRPr lang="en-US" sz="2000" b="1" dirty="0" smtClean="0">
              <a:latin typeface="Century Gothic"/>
              <a:cs typeface="Century Gothic"/>
            </a:endParaRPr>
          </a:p>
          <a:p>
            <a:endParaRPr lang="en-US" sz="2000" dirty="0" smtClean="0">
              <a:latin typeface="Century Gothic"/>
              <a:cs typeface="Century Gothic"/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2000" dirty="0" smtClean="0">
                <a:latin typeface="Century Gothic"/>
                <a:cs typeface="Century Gothic"/>
              </a:rPr>
              <a:t>Actual Income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2000" dirty="0" smtClean="0">
                <a:latin typeface="Century Gothic"/>
                <a:cs typeface="Century Gothic"/>
              </a:rPr>
              <a:t>Charitable Contributions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sz="2000" dirty="0">
              <a:latin typeface="Century Gothic"/>
              <a:cs typeface="Century Gothic"/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2000" dirty="0" smtClean="0">
                <a:latin typeface="Century Gothic"/>
                <a:cs typeface="Century Gothic"/>
              </a:rPr>
              <a:t>Taxable Portion of Social Security Benefits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2000" dirty="0" smtClean="0">
                <a:latin typeface="Century Gothic"/>
                <a:cs typeface="Century Gothic"/>
              </a:rPr>
              <a:t>Adjusted Gross Income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2000" dirty="0" smtClean="0">
                <a:latin typeface="Century Gothic"/>
                <a:cs typeface="Century Gothic"/>
              </a:rPr>
              <a:t>Taxable Income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2000" dirty="0" smtClean="0">
                <a:latin typeface="Century Gothic"/>
                <a:cs typeface="Century Gothic"/>
              </a:rPr>
              <a:t>Federal Income Tax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286668" y="651749"/>
            <a:ext cx="2246027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500" dirty="0" smtClean="0">
                <a:solidFill>
                  <a:srgbClr val="FFFFFF"/>
                </a:solidFill>
                <a:latin typeface="Century Gothic"/>
                <a:cs typeface="Century Gothic"/>
              </a:rPr>
              <a:t>CARL &amp; JEAN </a:t>
            </a:r>
            <a:endParaRPr lang="en-US" sz="2500" dirty="0">
              <a:solidFill>
                <a:srgbClr val="FFFFFF"/>
              </a:solidFill>
              <a:latin typeface="Century Gothic"/>
              <a:cs typeface="Century Gothic"/>
            </a:endParaRP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xmlns="" id="{D1AC2911-11DB-4952-A2DB-6E4BB61B2F43}"/>
              </a:ext>
            </a:extLst>
          </p:cNvPr>
          <p:cNvSpPr txBox="1">
            <a:spLocks/>
          </p:cNvSpPr>
          <p:nvPr/>
        </p:nvSpPr>
        <p:spPr>
          <a:xfrm>
            <a:off x="6788954" y="2897153"/>
            <a:ext cx="3086629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80000"/>
              </a:lnSpc>
              <a:buFont typeface="Arial" panose="020B0604020202020204" pitchFamily="34" charset="0"/>
              <a:buNone/>
            </a:pPr>
            <a:r>
              <a:rPr lang="en-US" sz="2000" dirty="0" smtClean="0">
                <a:latin typeface="Century Gothic"/>
                <a:cs typeface="Century Gothic"/>
              </a:rPr>
              <a:t>Giving Directly</a:t>
            </a:r>
            <a:br>
              <a:rPr lang="en-US" sz="2000" dirty="0" smtClean="0">
                <a:latin typeface="Century Gothic"/>
                <a:cs typeface="Century Gothic"/>
              </a:rPr>
            </a:br>
            <a:endParaRPr lang="en-US" sz="2000" dirty="0" smtClean="0">
              <a:latin typeface="Century Gothic"/>
              <a:cs typeface="Century Gothic"/>
            </a:endParaRPr>
          </a:p>
          <a:p>
            <a:pPr marL="0" indent="0">
              <a:lnSpc>
                <a:spcPct val="80000"/>
              </a:lnSpc>
              <a:buFont typeface="Arial" panose="020B0604020202020204" pitchFamily="34" charset="0"/>
              <a:buNone/>
            </a:pPr>
            <a:r>
              <a:rPr lang="en-US" sz="2000" dirty="0" smtClean="0">
                <a:latin typeface="Century Gothic"/>
                <a:cs typeface="Century Gothic"/>
              </a:rPr>
              <a:t>$64,000</a:t>
            </a:r>
          </a:p>
          <a:p>
            <a:pPr marL="0" indent="0">
              <a:lnSpc>
                <a:spcPct val="80000"/>
              </a:lnSpc>
              <a:buFont typeface="Arial" panose="020B0604020202020204" pitchFamily="34" charset="0"/>
              <a:buNone/>
            </a:pPr>
            <a:r>
              <a:rPr lang="en-US" sz="2000" dirty="0" smtClean="0">
                <a:latin typeface="Century Gothic"/>
                <a:cs typeface="Century Gothic"/>
              </a:rPr>
              <a:t>$7,000</a:t>
            </a:r>
          </a:p>
          <a:p>
            <a:pPr marL="0" indent="0">
              <a:lnSpc>
                <a:spcPct val="80000"/>
              </a:lnSpc>
              <a:buFont typeface="Arial" panose="020B0604020202020204" pitchFamily="34" charset="0"/>
              <a:buNone/>
            </a:pPr>
            <a:endParaRPr lang="en-US" sz="2000" dirty="0">
              <a:latin typeface="Century Gothic"/>
              <a:cs typeface="Century Gothic"/>
            </a:endParaRPr>
          </a:p>
          <a:p>
            <a:pPr marL="0" indent="0">
              <a:lnSpc>
                <a:spcPct val="80000"/>
              </a:lnSpc>
              <a:buFont typeface="Arial" panose="020B0604020202020204" pitchFamily="34" charset="0"/>
              <a:buNone/>
            </a:pPr>
            <a:r>
              <a:rPr lang="en-US" sz="2000" dirty="0" smtClean="0">
                <a:latin typeface="Century Gothic"/>
                <a:cs typeface="Century Gothic"/>
              </a:rPr>
              <a:t>$7,000</a:t>
            </a:r>
          </a:p>
          <a:p>
            <a:pPr marL="0" indent="0">
              <a:lnSpc>
                <a:spcPct val="80000"/>
              </a:lnSpc>
              <a:buFont typeface="Arial" panose="020B0604020202020204" pitchFamily="34" charset="0"/>
              <a:buNone/>
            </a:pPr>
            <a:r>
              <a:rPr lang="en-US" sz="2000" dirty="0" smtClean="0">
                <a:latin typeface="Century Gothic"/>
                <a:cs typeface="Century Gothic"/>
              </a:rPr>
              <a:t>$35,000</a:t>
            </a:r>
          </a:p>
          <a:p>
            <a:pPr marL="0" indent="0">
              <a:lnSpc>
                <a:spcPct val="80000"/>
              </a:lnSpc>
              <a:buFont typeface="Arial" panose="020B0604020202020204" pitchFamily="34" charset="0"/>
              <a:buNone/>
            </a:pPr>
            <a:r>
              <a:rPr lang="en-US" sz="2000" dirty="0" smtClean="0">
                <a:latin typeface="Century Gothic"/>
                <a:cs typeface="Century Gothic"/>
              </a:rPr>
              <a:t>$9,100</a:t>
            </a:r>
          </a:p>
          <a:p>
            <a:pPr marL="0" indent="0">
              <a:lnSpc>
                <a:spcPct val="80000"/>
              </a:lnSpc>
              <a:buFont typeface="Arial" panose="020B0604020202020204" pitchFamily="34" charset="0"/>
              <a:buNone/>
            </a:pPr>
            <a:r>
              <a:rPr lang="en-US" sz="2000" dirty="0" smtClean="0">
                <a:latin typeface="Century Gothic"/>
                <a:cs typeface="Century Gothic"/>
              </a:rPr>
              <a:t>$910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sz="2000" dirty="0" smtClean="0">
              <a:latin typeface="Century Gothic"/>
              <a:cs typeface="Century Gothic"/>
            </a:endParaRP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xmlns="" id="{D1AC2911-11DB-4952-A2DB-6E4BB61B2F43}"/>
              </a:ext>
            </a:extLst>
          </p:cNvPr>
          <p:cNvSpPr txBox="1">
            <a:spLocks/>
          </p:cNvSpPr>
          <p:nvPr/>
        </p:nvSpPr>
        <p:spPr>
          <a:xfrm>
            <a:off x="9105371" y="2897153"/>
            <a:ext cx="3086629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80000"/>
              </a:lnSpc>
              <a:buNone/>
            </a:pPr>
            <a:r>
              <a:rPr lang="en-US" sz="2000" dirty="0" smtClean="0">
                <a:latin typeface="Century Gothic"/>
                <a:cs typeface="Century Gothic"/>
              </a:rPr>
              <a:t>QCD</a:t>
            </a:r>
            <a:br>
              <a:rPr lang="en-US" sz="2000" dirty="0" smtClean="0">
                <a:latin typeface="Century Gothic"/>
                <a:cs typeface="Century Gothic"/>
              </a:rPr>
            </a:br>
            <a:endParaRPr lang="en-US" sz="2000" dirty="0" smtClean="0">
              <a:latin typeface="Century Gothic"/>
              <a:cs typeface="Century Gothic"/>
            </a:endParaRPr>
          </a:p>
          <a:p>
            <a:pPr marL="0" indent="0">
              <a:lnSpc>
                <a:spcPct val="80000"/>
              </a:lnSpc>
              <a:buFont typeface="Arial" panose="020B0604020202020204" pitchFamily="34" charset="0"/>
              <a:buNone/>
            </a:pPr>
            <a:r>
              <a:rPr lang="en-US" sz="2000" dirty="0" smtClean="0">
                <a:latin typeface="Century Gothic"/>
                <a:cs typeface="Century Gothic"/>
              </a:rPr>
              <a:t>$64,000</a:t>
            </a:r>
          </a:p>
          <a:p>
            <a:pPr marL="0" indent="0">
              <a:lnSpc>
                <a:spcPct val="80000"/>
              </a:lnSpc>
              <a:buFont typeface="Arial" panose="020B0604020202020204" pitchFamily="34" charset="0"/>
              <a:buNone/>
            </a:pPr>
            <a:r>
              <a:rPr lang="en-US" sz="2000" dirty="0" smtClean="0">
                <a:latin typeface="Century Gothic"/>
                <a:cs typeface="Century Gothic"/>
              </a:rPr>
              <a:t>$7,000</a:t>
            </a:r>
          </a:p>
          <a:p>
            <a:pPr marL="0" indent="0">
              <a:lnSpc>
                <a:spcPct val="80000"/>
              </a:lnSpc>
              <a:buFont typeface="Arial" panose="020B0604020202020204" pitchFamily="34" charset="0"/>
              <a:buNone/>
            </a:pPr>
            <a:endParaRPr lang="en-US" sz="2000" dirty="0">
              <a:latin typeface="Century Gothic"/>
              <a:cs typeface="Century Gothic"/>
            </a:endParaRPr>
          </a:p>
          <a:p>
            <a:pPr marL="0" indent="0">
              <a:lnSpc>
                <a:spcPct val="80000"/>
              </a:lnSpc>
              <a:buFont typeface="Arial" panose="020B0604020202020204" pitchFamily="34" charset="0"/>
              <a:buNone/>
            </a:pPr>
            <a:r>
              <a:rPr lang="en-US" sz="2000" dirty="0" smtClean="0">
                <a:latin typeface="Century Gothic"/>
                <a:cs typeface="Century Gothic"/>
              </a:rPr>
              <a:t>$3,500</a:t>
            </a:r>
          </a:p>
          <a:p>
            <a:pPr marL="0" indent="0">
              <a:lnSpc>
                <a:spcPct val="80000"/>
              </a:lnSpc>
              <a:buFont typeface="Arial" panose="020B0604020202020204" pitchFamily="34" charset="0"/>
              <a:buNone/>
            </a:pPr>
            <a:r>
              <a:rPr lang="en-US" sz="2000" dirty="0" smtClean="0">
                <a:latin typeface="Century Gothic"/>
                <a:cs typeface="Century Gothic"/>
              </a:rPr>
              <a:t>$24,500</a:t>
            </a:r>
          </a:p>
          <a:p>
            <a:pPr marL="0" indent="0">
              <a:lnSpc>
                <a:spcPct val="80000"/>
              </a:lnSpc>
              <a:buFont typeface="Arial" panose="020B0604020202020204" pitchFamily="34" charset="0"/>
              <a:buNone/>
            </a:pPr>
            <a:r>
              <a:rPr lang="en-US" sz="2000" dirty="0" smtClean="0">
                <a:latin typeface="Century Gothic"/>
                <a:cs typeface="Century Gothic"/>
              </a:rPr>
              <a:t>$0</a:t>
            </a:r>
          </a:p>
          <a:p>
            <a:pPr marL="0" indent="0">
              <a:lnSpc>
                <a:spcPct val="80000"/>
              </a:lnSpc>
              <a:buFont typeface="Arial" panose="020B0604020202020204" pitchFamily="34" charset="0"/>
              <a:buNone/>
            </a:pPr>
            <a:r>
              <a:rPr lang="en-US" sz="2000" dirty="0" smtClean="0">
                <a:latin typeface="Century Gothic"/>
                <a:cs typeface="Century Gothic"/>
              </a:rPr>
              <a:t>$0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sz="2000" dirty="0" smtClean="0">
              <a:latin typeface="Century Gothic"/>
              <a:cs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31340810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61689870"/>
              </p:ext>
            </p:extLst>
          </p:nvPr>
        </p:nvGraphicFramePr>
        <p:xfrm>
          <a:off x="771362" y="2774117"/>
          <a:ext cx="10515600" cy="268328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Content Placeholder 2">
            <a:extLst>
              <a:ext uri="{FF2B5EF4-FFF2-40B4-BE49-F238E27FC236}">
                <a16:creationId xmlns:a16="http://schemas.microsoft.com/office/drawing/2014/main" xmlns="" id="{7D1AFEEE-E06F-441E-8786-DFBFC9360572}"/>
              </a:ext>
            </a:extLst>
          </p:cNvPr>
          <p:cNvSpPr txBox="1">
            <a:spLocks/>
          </p:cNvSpPr>
          <p:nvPr/>
        </p:nvSpPr>
        <p:spPr>
          <a:xfrm>
            <a:off x="788070" y="2456597"/>
            <a:ext cx="10515600" cy="27678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en-US" sz="2000" dirty="0" smtClean="0">
              <a:latin typeface="Century Gothic"/>
              <a:cs typeface="Century Gothic"/>
            </a:endParaRPr>
          </a:p>
          <a:p>
            <a:r>
              <a:rPr lang="en-US" sz="2000" dirty="0" smtClean="0">
                <a:latin typeface="Century Gothic"/>
                <a:cs typeface="Century Gothic"/>
              </a:rPr>
              <a:t>Is their </a:t>
            </a:r>
            <a:r>
              <a:rPr lang="en-US" sz="2000" dirty="0" smtClean="0">
                <a:latin typeface="Century Gothic"/>
                <a:cs typeface="Century Gothic"/>
              </a:rPr>
              <a:t>goal of increasing their charitable giving by $1,000 in 2018?</a:t>
            </a:r>
            <a:endParaRPr lang="en-US" sz="2000" dirty="0">
              <a:latin typeface="Century Gothic"/>
              <a:cs typeface="Century Gothic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286668" y="651749"/>
            <a:ext cx="2246027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500" dirty="0" smtClean="0">
                <a:solidFill>
                  <a:srgbClr val="FFFFFF"/>
                </a:solidFill>
                <a:latin typeface="Century Gothic"/>
                <a:cs typeface="Century Gothic"/>
              </a:rPr>
              <a:t>CARL &amp; JEAN </a:t>
            </a:r>
            <a:endParaRPr lang="en-US" sz="2500" dirty="0">
              <a:solidFill>
                <a:srgbClr val="FFFFFF"/>
              </a:solidFill>
              <a:latin typeface="Century Gothic"/>
              <a:cs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69939346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D93FF72B-11D6-480D-8C0A-8932F1824C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87597"/>
            <a:ext cx="10515600" cy="4739770"/>
          </a:xfrm>
        </p:spPr>
        <p:txBody>
          <a:bodyPr>
            <a:normAutofit lnSpcReduction="10000"/>
          </a:bodyPr>
          <a:lstStyle/>
          <a:p>
            <a:pPr>
              <a:lnSpc>
                <a:spcPct val="120000"/>
              </a:lnSpc>
            </a:pPr>
            <a:r>
              <a:rPr lang="en-US" sz="2000" dirty="0" smtClean="0">
                <a:latin typeface="Century Gothic"/>
                <a:cs typeface="Century Gothic"/>
              </a:rPr>
              <a:t>Was </a:t>
            </a:r>
            <a:r>
              <a:rPr lang="en-US" sz="2000" dirty="0">
                <a:latin typeface="Century Gothic"/>
                <a:cs typeface="Century Gothic"/>
              </a:rPr>
              <a:t>the Money Autobiography an interesting and helpful exercise</a:t>
            </a:r>
            <a:r>
              <a:rPr lang="en-US" sz="2000" dirty="0" smtClean="0">
                <a:latin typeface="Century Gothic"/>
                <a:cs typeface="Century Gothic"/>
              </a:rPr>
              <a:t>?</a:t>
            </a:r>
            <a:endParaRPr lang="en-US" sz="2000" dirty="0">
              <a:latin typeface="Century Gothic"/>
              <a:cs typeface="Century Gothic"/>
            </a:endParaRPr>
          </a:p>
          <a:p>
            <a:pPr>
              <a:lnSpc>
                <a:spcPct val="120000"/>
              </a:lnSpc>
            </a:pPr>
            <a:r>
              <a:rPr lang="en-US" sz="2000" dirty="0" smtClean="0">
                <a:latin typeface="Century Gothic"/>
                <a:cs typeface="Century Gothic"/>
              </a:rPr>
              <a:t>Was </a:t>
            </a:r>
            <a:r>
              <a:rPr lang="en-US" sz="2000" dirty="0">
                <a:latin typeface="Century Gothic"/>
                <a:cs typeface="Century Gothic"/>
              </a:rPr>
              <a:t>the discussion of the Money Autobiography helpful?  Was it too intrusive or uncomfortable</a:t>
            </a:r>
            <a:r>
              <a:rPr lang="en-US" sz="2000" dirty="0" smtClean="0">
                <a:latin typeface="Century Gothic"/>
                <a:cs typeface="Century Gothic"/>
              </a:rPr>
              <a:t>?</a:t>
            </a:r>
            <a:endParaRPr lang="en-US" sz="2000" dirty="0">
              <a:latin typeface="Century Gothic"/>
              <a:cs typeface="Century Gothic"/>
            </a:endParaRPr>
          </a:p>
          <a:p>
            <a:pPr>
              <a:lnSpc>
                <a:spcPct val="120000"/>
              </a:lnSpc>
            </a:pPr>
            <a:r>
              <a:rPr lang="en-US" sz="2000" dirty="0" smtClean="0">
                <a:latin typeface="Century Gothic"/>
                <a:cs typeface="Century Gothic"/>
              </a:rPr>
              <a:t>Was </a:t>
            </a:r>
            <a:r>
              <a:rPr lang="en-US" sz="2000" dirty="0">
                <a:latin typeface="Century Gothic"/>
                <a:cs typeface="Century Gothic"/>
              </a:rPr>
              <a:t>the “Some Guidance from God’s Word” discussion outline interesting and helpful?  Did it present a faithful </a:t>
            </a:r>
            <a:r>
              <a:rPr lang="en-US" sz="2000" dirty="0" smtClean="0">
                <a:latin typeface="Century Gothic"/>
                <a:cs typeface="Century Gothic"/>
              </a:rPr>
              <a:t>interpretation </a:t>
            </a:r>
            <a:r>
              <a:rPr lang="en-US" sz="2000" dirty="0">
                <a:latin typeface="Century Gothic"/>
                <a:cs typeface="Century Gothic"/>
              </a:rPr>
              <a:t>of the Biblical </a:t>
            </a:r>
            <a:r>
              <a:rPr lang="en-US" sz="2000">
                <a:latin typeface="Century Gothic"/>
                <a:cs typeface="Century Gothic"/>
              </a:rPr>
              <a:t>references </a:t>
            </a:r>
            <a:r>
              <a:rPr lang="en-US" sz="2000" smtClean="0">
                <a:latin typeface="Century Gothic"/>
                <a:cs typeface="Century Gothic"/>
              </a:rPr>
              <a:t>used </a:t>
            </a:r>
            <a:r>
              <a:rPr lang="en-US" sz="2000" dirty="0">
                <a:latin typeface="Century Gothic"/>
                <a:cs typeface="Century Gothic"/>
              </a:rPr>
              <a:t>to support specific points?</a:t>
            </a:r>
          </a:p>
          <a:p>
            <a:pPr>
              <a:lnSpc>
                <a:spcPct val="120000"/>
              </a:lnSpc>
            </a:pPr>
            <a:r>
              <a:rPr lang="en-US" sz="2000" dirty="0" smtClean="0">
                <a:latin typeface="Century Gothic"/>
                <a:cs typeface="Century Gothic"/>
              </a:rPr>
              <a:t>Could </a:t>
            </a:r>
            <a:r>
              <a:rPr lang="en-US" sz="2000" dirty="0">
                <a:latin typeface="Century Gothic"/>
                <a:cs typeface="Century Gothic"/>
              </a:rPr>
              <a:t>the combination of the Money Autobiography and the “Some Guidance from God’s Word” discussion outline be used </a:t>
            </a:r>
            <a:r>
              <a:rPr lang="en-US" sz="2000" dirty="0" smtClean="0">
                <a:latin typeface="Century Gothic"/>
                <a:cs typeface="Century Gothic"/>
              </a:rPr>
              <a:t>as </a:t>
            </a:r>
            <a:r>
              <a:rPr lang="en-US" sz="2000" dirty="0">
                <a:latin typeface="Century Gothic"/>
                <a:cs typeface="Century Gothic"/>
              </a:rPr>
              <a:t>the basis for an adult forum without the practical application discussion?</a:t>
            </a:r>
          </a:p>
          <a:p>
            <a:pPr>
              <a:lnSpc>
                <a:spcPct val="120000"/>
              </a:lnSpc>
            </a:pPr>
            <a:r>
              <a:rPr lang="en-US" sz="2000" dirty="0" smtClean="0">
                <a:latin typeface="Century Gothic"/>
                <a:cs typeface="Century Gothic"/>
              </a:rPr>
              <a:t>Is </a:t>
            </a:r>
            <a:r>
              <a:rPr lang="en-US" sz="2000" dirty="0">
                <a:latin typeface="Century Gothic"/>
                <a:cs typeface="Century Gothic"/>
              </a:rPr>
              <a:t>the “Values and Goals” worksheet a logical and helpful “connection” between the values based discussion and the practical </a:t>
            </a:r>
            <a:r>
              <a:rPr lang="en-US" sz="2000" dirty="0" smtClean="0">
                <a:latin typeface="Century Gothic"/>
                <a:cs typeface="Century Gothic"/>
              </a:rPr>
              <a:t>application </a:t>
            </a:r>
            <a:r>
              <a:rPr lang="en-US" sz="2000" dirty="0">
                <a:latin typeface="Century Gothic"/>
                <a:cs typeface="Century Gothic"/>
              </a:rPr>
              <a:t>of putting those values into action?</a:t>
            </a:r>
          </a:p>
          <a:p>
            <a:pPr marL="0" indent="0">
              <a:lnSpc>
                <a:spcPct val="120000"/>
              </a:lnSpc>
              <a:buNone/>
            </a:pPr>
            <a:endParaRPr lang="en-US" sz="2000" dirty="0">
              <a:latin typeface="Century Gothic"/>
              <a:cs typeface="Century Gothic"/>
            </a:endParaRPr>
          </a:p>
          <a:p>
            <a:pPr marL="0" indent="0">
              <a:buNone/>
            </a:pPr>
            <a:endParaRPr lang="en-US" sz="14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518008" y="651749"/>
            <a:ext cx="3867659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500" dirty="0" smtClean="0">
                <a:solidFill>
                  <a:srgbClr val="FFFFFF"/>
                </a:solidFill>
                <a:latin typeface="Century Gothic"/>
                <a:cs typeface="Century Gothic"/>
              </a:rPr>
              <a:t>EVALUATION QUESTIONS</a:t>
            </a:r>
            <a:endParaRPr lang="en-US" sz="2500" dirty="0">
              <a:solidFill>
                <a:srgbClr val="FFFFFF"/>
              </a:solidFill>
              <a:latin typeface="Century Gothic"/>
              <a:cs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211221453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EF1F450-EF82-47BF-9DC8-166D543E47B5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US" sz="2000" b="1" dirty="0"/>
              <a:t>MONEY:  </a:t>
            </a:r>
            <a:r>
              <a:rPr lang="en-US" sz="2000" b="1" dirty="0" smtClean="0"/>
              <a:t>MASTER </a:t>
            </a:r>
            <a:r>
              <a:rPr lang="en-US" sz="2000" b="1" dirty="0"/>
              <a:t>OR SERVANT?</a:t>
            </a:r>
          </a:p>
        </p:txBody>
      </p:sp>
      <p:sp>
        <p:nvSpPr>
          <p:cNvPr id="21" name="Rectangle 20"/>
          <p:cNvSpPr/>
          <p:nvPr/>
        </p:nvSpPr>
        <p:spPr>
          <a:xfrm>
            <a:off x="-217229" y="-568193"/>
            <a:ext cx="12682853" cy="4010771"/>
          </a:xfrm>
          <a:prstGeom prst="rect">
            <a:avLst/>
          </a:prstGeom>
          <a:solidFill>
            <a:srgbClr val="61B35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61B355"/>
              </a:solidFill>
            </a:endParaRPr>
          </a:p>
        </p:txBody>
      </p:sp>
      <p:sp>
        <p:nvSpPr>
          <p:cNvPr id="22" name="Content Placeholder 2">
            <a:extLst>
              <a:ext uri="{FF2B5EF4-FFF2-40B4-BE49-F238E27FC236}">
                <a16:creationId xmlns:a16="http://schemas.microsoft.com/office/drawing/2014/main" xmlns="" id="{E6F8389E-BEC1-411A-AC1D-605CC756A44A}"/>
              </a:ext>
            </a:extLst>
          </p:cNvPr>
          <p:cNvSpPr txBox="1">
            <a:spLocks/>
          </p:cNvSpPr>
          <p:nvPr/>
        </p:nvSpPr>
        <p:spPr>
          <a:xfrm>
            <a:off x="2772071" y="2778183"/>
            <a:ext cx="6647859" cy="10821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2700" dirty="0" smtClean="0">
                <a:latin typeface="Century Gothic"/>
                <a:cs typeface="Century Gothic"/>
              </a:rPr>
              <a:t>PERSONAL MONEY AUTOBIOGRAPHY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sz="1800" b="1" dirty="0"/>
          </a:p>
        </p:txBody>
      </p:sp>
      <p:sp>
        <p:nvSpPr>
          <p:cNvPr id="23" name="Content Placeholder 2">
            <a:extLst>
              <a:ext uri="{FF2B5EF4-FFF2-40B4-BE49-F238E27FC236}">
                <a16:creationId xmlns:a16="http://schemas.microsoft.com/office/drawing/2014/main" xmlns="" id="{E6F8389E-BEC1-411A-AC1D-605CC756A44A}"/>
              </a:ext>
            </a:extLst>
          </p:cNvPr>
          <p:cNvSpPr txBox="1">
            <a:spLocks/>
          </p:cNvSpPr>
          <p:nvPr/>
        </p:nvSpPr>
        <p:spPr>
          <a:xfrm>
            <a:off x="821490" y="3338168"/>
            <a:ext cx="10515600" cy="33861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20000"/>
              </a:lnSpc>
              <a:buFont typeface="Arial" panose="020B0604020202020204" pitchFamily="34" charset="0"/>
              <a:buNone/>
            </a:pPr>
            <a:endParaRPr lang="en-US" sz="1800" b="1" dirty="0" smtClean="0"/>
          </a:p>
          <a:p>
            <a:pPr>
              <a:lnSpc>
                <a:spcPct val="120000"/>
              </a:lnSpc>
            </a:pPr>
            <a:r>
              <a:rPr lang="en-US" sz="2000" dirty="0" smtClean="0">
                <a:latin typeface="Century Gothic"/>
                <a:cs typeface="Century Gothic"/>
              </a:rPr>
              <a:t>How were your attitudes toward money shaped by the experiences and attitudes of your family? </a:t>
            </a:r>
            <a:endParaRPr lang="en-US" sz="2000" dirty="0">
              <a:latin typeface="Century Gothic"/>
              <a:cs typeface="Century Gothic"/>
            </a:endParaRPr>
          </a:p>
        </p:txBody>
      </p:sp>
      <p:pic>
        <p:nvPicPr>
          <p:cNvPr id="24" name="Picture 23" descr="ELCA_Logo_2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35303" y="144047"/>
            <a:ext cx="1155192" cy="11490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800960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434CB972-7A7D-47F8-B3DD-D9250CCCE3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20000"/>
              </a:lnSpc>
            </a:pPr>
            <a:r>
              <a:rPr lang="en-US" sz="2000" dirty="0" smtClean="0">
                <a:latin typeface="Century Gothic"/>
                <a:cs typeface="Century Gothic"/>
              </a:rPr>
              <a:t>Were </a:t>
            </a:r>
            <a:r>
              <a:rPr lang="en-US" sz="2000" dirty="0">
                <a:latin typeface="Century Gothic"/>
                <a:cs typeface="Century Gothic"/>
              </a:rPr>
              <a:t>the “Bob and Sue” and “Carl and Jean” examples helpful in illustrating the connection between values and application </a:t>
            </a:r>
            <a:r>
              <a:rPr lang="en-US" sz="2000" dirty="0" smtClean="0">
                <a:latin typeface="Century Gothic"/>
                <a:cs typeface="Century Gothic"/>
              </a:rPr>
              <a:t>to </a:t>
            </a:r>
            <a:r>
              <a:rPr lang="en-US" sz="2000" dirty="0">
                <a:latin typeface="Century Gothic"/>
                <a:cs typeface="Century Gothic"/>
              </a:rPr>
              <a:t>practical “real life” situations?</a:t>
            </a:r>
          </a:p>
          <a:p>
            <a:pPr>
              <a:lnSpc>
                <a:spcPct val="120000"/>
              </a:lnSpc>
            </a:pPr>
            <a:r>
              <a:rPr lang="en-US" sz="2000" dirty="0" smtClean="0">
                <a:latin typeface="Century Gothic"/>
                <a:cs typeface="Century Gothic"/>
              </a:rPr>
              <a:t>How </a:t>
            </a:r>
            <a:r>
              <a:rPr lang="en-US" sz="2000" dirty="0">
                <a:latin typeface="Century Gothic"/>
                <a:cs typeface="Century Gothic"/>
              </a:rPr>
              <a:t>could we most effectively connect application of faith-based values to the practical financial management </a:t>
            </a:r>
            <a:r>
              <a:rPr lang="en-US" sz="2000" dirty="0" smtClean="0">
                <a:latin typeface="Century Gothic"/>
                <a:cs typeface="Century Gothic"/>
              </a:rPr>
              <a:t>challenges that </a:t>
            </a:r>
            <a:r>
              <a:rPr lang="en-US" sz="2000" dirty="0">
                <a:latin typeface="Century Gothic"/>
                <a:cs typeface="Century Gothic"/>
              </a:rPr>
              <a:t>are most important to our audience?</a:t>
            </a:r>
          </a:p>
          <a:p>
            <a:pPr>
              <a:lnSpc>
                <a:spcPct val="120000"/>
              </a:lnSpc>
            </a:pPr>
            <a:r>
              <a:rPr lang="en-US" sz="2000" dirty="0" smtClean="0">
                <a:latin typeface="Century Gothic"/>
                <a:cs typeface="Century Gothic"/>
              </a:rPr>
              <a:t>How </a:t>
            </a:r>
            <a:r>
              <a:rPr lang="en-US" sz="2000" dirty="0">
                <a:latin typeface="Century Gothic"/>
                <a:cs typeface="Century Gothic"/>
              </a:rPr>
              <a:t>can we most effectively structure the presentation of these materials?</a:t>
            </a:r>
          </a:p>
          <a:p>
            <a:pPr>
              <a:lnSpc>
                <a:spcPct val="120000"/>
              </a:lnSpc>
            </a:pPr>
            <a:r>
              <a:rPr lang="en-US" sz="2000" dirty="0" smtClean="0">
                <a:latin typeface="Century Gothic"/>
                <a:cs typeface="Century Gothic"/>
              </a:rPr>
              <a:t>Overall</a:t>
            </a:r>
            <a:r>
              <a:rPr lang="en-US" sz="2000" dirty="0">
                <a:latin typeface="Century Gothic"/>
                <a:cs typeface="Century Gothic"/>
              </a:rPr>
              <a:t>, do the “Money:  Master or Servant?” materials have potential as useful tools for congregations and their members?</a:t>
            </a:r>
          </a:p>
          <a:p>
            <a:pPr>
              <a:lnSpc>
                <a:spcPct val="120000"/>
              </a:lnSpc>
            </a:pPr>
            <a:r>
              <a:rPr lang="en-US" sz="2000" dirty="0" smtClean="0">
                <a:latin typeface="Century Gothic"/>
                <a:cs typeface="Century Gothic"/>
              </a:rPr>
              <a:t>How </a:t>
            </a:r>
            <a:r>
              <a:rPr lang="en-US" sz="2000" dirty="0">
                <a:latin typeface="Century Gothic"/>
                <a:cs typeface="Century Gothic"/>
              </a:rPr>
              <a:t>could these materials be improved?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1168" y="651749"/>
            <a:ext cx="3867659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500" dirty="0" smtClean="0">
                <a:solidFill>
                  <a:srgbClr val="FFFFFF"/>
                </a:solidFill>
                <a:latin typeface="Century Gothic"/>
                <a:cs typeface="Century Gothic"/>
              </a:rPr>
              <a:t>EVALUATION QUESTIONS</a:t>
            </a:r>
            <a:endParaRPr lang="en-US" sz="2500" dirty="0">
              <a:solidFill>
                <a:srgbClr val="FFFFFF"/>
              </a:solidFill>
              <a:latin typeface="Century Gothic"/>
              <a:cs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86181849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FA2502CE-5D18-4412-BE84-944CB8E6D2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en-US" sz="2000" b="1" dirty="0"/>
          </a:p>
          <a:p>
            <a:pPr marL="0" indent="0" algn="ctr">
              <a:buNone/>
            </a:pPr>
            <a:r>
              <a:rPr lang="en-US" sz="2000" b="1" dirty="0" smtClean="0">
                <a:latin typeface="Century Gothic"/>
                <a:cs typeface="Century Gothic"/>
              </a:rPr>
              <a:t>A Project of the Generosity Network</a:t>
            </a:r>
          </a:p>
          <a:p>
            <a:pPr marL="0" indent="0" algn="ctr">
              <a:buNone/>
            </a:pPr>
            <a:r>
              <a:rPr lang="en-US" sz="2000" b="1" dirty="0" smtClean="0">
                <a:latin typeface="Century Gothic"/>
                <a:cs typeface="Century Gothic"/>
              </a:rPr>
              <a:t>Northeastern Iowa Synod</a:t>
            </a:r>
          </a:p>
          <a:p>
            <a:pPr marL="0" indent="0" algn="ctr">
              <a:buNone/>
            </a:pPr>
            <a:r>
              <a:rPr lang="en-US" sz="2000" b="1" dirty="0" smtClean="0">
                <a:latin typeface="Century Gothic"/>
                <a:cs typeface="Century Gothic"/>
              </a:rPr>
              <a:t>Evangelical Lutheran Church in America</a:t>
            </a:r>
          </a:p>
          <a:p>
            <a:pPr marL="0" indent="0" algn="ctr">
              <a:buNone/>
            </a:pPr>
            <a:endParaRPr lang="en-US" sz="2000" dirty="0" smtClean="0"/>
          </a:p>
          <a:p>
            <a:pPr marL="0" indent="0" algn="ctr">
              <a:buNone/>
            </a:pPr>
            <a:r>
              <a:rPr lang="en-US" sz="1400" i="1" dirty="0" smtClean="0">
                <a:latin typeface="Century Gothic "/>
                <a:cs typeface="Century Gothic "/>
              </a:rPr>
              <a:t>Graphics </a:t>
            </a:r>
            <a:r>
              <a:rPr lang="en-US" sz="1400" i="1" dirty="0">
                <a:latin typeface="Century Gothic "/>
                <a:cs typeface="Century Gothic "/>
              </a:rPr>
              <a:t>by Miranda Fober, Wartburg College Class of 2018</a:t>
            </a:r>
          </a:p>
          <a:p>
            <a:pPr marL="0" indent="0" algn="ctr">
              <a:buNone/>
            </a:pPr>
            <a:endParaRPr lang="en-US" sz="2000" dirty="0"/>
          </a:p>
          <a:p>
            <a:pPr marL="0" indent="0" algn="ctr">
              <a:buNone/>
            </a:pPr>
            <a:r>
              <a:rPr lang="en-US" sz="2000" dirty="0">
                <a:latin typeface="Century Gothic"/>
                <a:cs typeface="Century Gothic"/>
              </a:rPr>
              <a:t>June, 2018</a:t>
            </a:r>
          </a:p>
        </p:txBody>
      </p:sp>
      <p:sp>
        <p:nvSpPr>
          <p:cNvPr id="4" name="Rectangle 3"/>
          <p:cNvSpPr/>
          <p:nvPr/>
        </p:nvSpPr>
        <p:spPr>
          <a:xfrm>
            <a:off x="-584848" y="-869000"/>
            <a:ext cx="6516882" cy="269055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875377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D1349A9-88B2-4AF3-BA3B-2C498F5646CE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US" sz="2000" b="1" dirty="0"/>
              <a:t>MONEY:  MASTER OR SERVANT?</a:t>
            </a:r>
          </a:p>
        </p:txBody>
      </p:sp>
      <p:sp>
        <p:nvSpPr>
          <p:cNvPr id="4" name="Rectangle 3"/>
          <p:cNvSpPr/>
          <p:nvPr/>
        </p:nvSpPr>
        <p:spPr>
          <a:xfrm>
            <a:off x="-217229" y="-568193"/>
            <a:ext cx="12682853" cy="4010771"/>
          </a:xfrm>
          <a:prstGeom prst="rect">
            <a:avLst/>
          </a:prstGeom>
          <a:solidFill>
            <a:srgbClr val="61B35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61B355"/>
              </a:solidFill>
            </a:endParaRP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xmlns="" id="{E6F8389E-BEC1-411A-AC1D-605CC756A44A}"/>
              </a:ext>
            </a:extLst>
          </p:cNvPr>
          <p:cNvSpPr txBox="1">
            <a:spLocks/>
          </p:cNvSpPr>
          <p:nvPr/>
        </p:nvSpPr>
        <p:spPr>
          <a:xfrm>
            <a:off x="2772071" y="2778183"/>
            <a:ext cx="6647859" cy="10821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2700" dirty="0" smtClean="0">
                <a:latin typeface="Century Gothic"/>
                <a:cs typeface="Century Gothic"/>
              </a:rPr>
              <a:t>PERSONAL MONEY AUTOBIOGRAPHY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sz="1800" b="1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xmlns="" id="{E6F8389E-BEC1-411A-AC1D-605CC756A44A}"/>
              </a:ext>
            </a:extLst>
          </p:cNvPr>
          <p:cNvSpPr txBox="1">
            <a:spLocks/>
          </p:cNvSpPr>
          <p:nvPr/>
        </p:nvSpPr>
        <p:spPr>
          <a:xfrm>
            <a:off x="821490" y="3338168"/>
            <a:ext cx="10515600" cy="33861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20000"/>
              </a:lnSpc>
              <a:buFont typeface="Arial" panose="020B0604020202020204" pitchFamily="34" charset="0"/>
              <a:buNone/>
            </a:pPr>
            <a:endParaRPr lang="en-US" sz="1800" b="1" dirty="0" smtClean="0"/>
          </a:p>
          <a:p>
            <a:pPr>
              <a:lnSpc>
                <a:spcPct val="120000"/>
              </a:lnSpc>
            </a:pPr>
            <a:r>
              <a:rPr lang="en-US" sz="2000" dirty="0" smtClean="0">
                <a:latin typeface="Century Gothic"/>
                <a:cs typeface="Century Gothic"/>
              </a:rPr>
              <a:t>What have been the strongest influences on the way you manage money in your household today? </a:t>
            </a:r>
            <a:endParaRPr lang="en-US" sz="2000" dirty="0">
              <a:latin typeface="Century Gothic"/>
              <a:cs typeface="Century Gothic"/>
            </a:endParaRPr>
          </a:p>
        </p:txBody>
      </p:sp>
      <p:pic>
        <p:nvPicPr>
          <p:cNvPr id="7" name="Picture 6" descr="ELCA_Logo_2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35303" y="144047"/>
            <a:ext cx="1155192" cy="11490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675668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C70472B-3E06-426A-A9A3-FCE6C3E5C1D7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US" sz="2000" b="1" dirty="0"/>
              <a:t>MONEY:  MASTER OR SERVANT?</a:t>
            </a:r>
          </a:p>
        </p:txBody>
      </p:sp>
      <p:sp>
        <p:nvSpPr>
          <p:cNvPr id="4" name="Rectangle 3"/>
          <p:cNvSpPr/>
          <p:nvPr/>
        </p:nvSpPr>
        <p:spPr>
          <a:xfrm>
            <a:off x="-217229" y="-568193"/>
            <a:ext cx="12682853" cy="4010771"/>
          </a:xfrm>
          <a:prstGeom prst="rect">
            <a:avLst/>
          </a:prstGeom>
          <a:solidFill>
            <a:srgbClr val="61B35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61B355"/>
              </a:solidFill>
            </a:endParaRP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xmlns="" id="{E6F8389E-BEC1-411A-AC1D-605CC756A44A}"/>
              </a:ext>
            </a:extLst>
          </p:cNvPr>
          <p:cNvSpPr txBox="1">
            <a:spLocks/>
          </p:cNvSpPr>
          <p:nvPr/>
        </p:nvSpPr>
        <p:spPr>
          <a:xfrm>
            <a:off x="2772071" y="2778183"/>
            <a:ext cx="6647859" cy="10821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2700" dirty="0" smtClean="0">
                <a:latin typeface="Century Gothic"/>
                <a:cs typeface="Century Gothic"/>
              </a:rPr>
              <a:t>PERSONAL MONEY AUTOBIOGRAPHY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sz="1800" b="1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xmlns="" id="{E6F8389E-BEC1-411A-AC1D-605CC756A44A}"/>
              </a:ext>
            </a:extLst>
          </p:cNvPr>
          <p:cNvSpPr txBox="1">
            <a:spLocks/>
          </p:cNvSpPr>
          <p:nvPr/>
        </p:nvSpPr>
        <p:spPr>
          <a:xfrm>
            <a:off x="821490" y="3338168"/>
            <a:ext cx="10515600" cy="33861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20000"/>
              </a:lnSpc>
              <a:buFont typeface="Arial" panose="020B0604020202020204" pitchFamily="34" charset="0"/>
              <a:buNone/>
            </a:pPr>
            <a:endParaRPr lang="en-US" sz="1800" b="1" dirty="0" smtClean="0"/>
          </a:p>
          <a:p>
            <a:pPr>
              <a:lnSpc>
                <a:spcPct val="120000"/>
              </a:lnSpc>
            </a:pPr>
            <a:r>
              <a:rPr lang="en-US" sz="2000" dirty="0" smtClean="0">
                <a:latin typeface="Century Gothic"/>
                <a:cs typeface="Century Gothic"/>
              </a:rPr>
              <a:t>How does your faith guide the use of your money? </a:t>
            </a:r>
            <a:endParaRPr lang="en-US" sz="2000" dirty="0">
              <a:latin typeface="Century Gothic"/>
              <a:cs typeface="Century Gothic"/>
            </a:endParaRPr>
          </a:p>
        </p:txBody>
      </p:sp>
      <p:pic>
        <p:nvPicPr>
          <p:cNvPr id="7" name="Picture 6" descr="ELCA_Logo_2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35303" y="144047"/>
            <a:ext cx="1155192" cy="11490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271823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8C813D9-E881-4BC2-98B6-A32F9C149499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US" sz="2000" b="1" dirty="0"/>
              <a:t>MONEY:  MASTER OR SERVANT?</a:t>
            </a:r>
          </a:p>
        </p:txBody>
      </p:sp>
      <p:sp>
        <p:nvSpPr>
          <p:cNvPr id="4" name="Rectangle 3"/>
          <p:cNvSpPr/>
          <p:nvPr/>
        </p:nvSpPr>
        <p:spPr>
          <a:xfrm>
            <a:off x="-217229" y="-568193"/>
            <a:ext cx="12682853" cy="4010771"/>
          </a:xfrm>
          <a:prstGeom prst="rect">
            <a:avLst/>
          </a:prstGeom>
          <a:solidFill>
            <a:srgbClr val="61B35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61B355"/>
              </a:solidFill>
            </a:endParaRP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xmlns="" id="{E6F8389E-BEC1-411A-AC1D-605CC756A44A}"/>
              </a:ext>
            </a:extLst>
          </p:cNvPr>
          <p:cNvSpPr txBox="1">
            <a:spLocks/>
          </p:cNvSpPr>
          <p:nvPr/>
        </p:nvSpPr>
        <p:spPr>
          <a:xfrm>
            <a:off x="2772071" y="2778183"/>
            <a:ext cx="6647859" cy="10821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2700" dirty="0" smtClean="0">
                <a:latin typeface="Century Gothic"/>
                <a:cs typeface="Century Gothic"/>
              </a:rPr>
              <a:t>PERSONAL MONEY AUTOBIOGRAPHY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sz="1800" b="1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xmlns="" id="{E6F8389E-BEC1-411A-AC1D-605CC756A44A}"/>
              </a:ext>
            </a:extLst>
          </p:cNvPr>
          <p:cNvSpPr txBox="1">
            <a:spLocks/>
          </p:cNvSpPr>
          <p:nvPr/>
        </p:nvSpPr>
        <p:spPr>
          <a:xfrm>
            <a:off x="821490" y="3338168"/>
            <a:ext cx="10515600" cy="33861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20000"/>
              </a:lnSpc>
              <a:buFont typeface="Arial" panose="020B0604020202020204" pitchFamily="34" charset="0"/>
              <a:buNone/>
            </a:pPr>
            <a:endParaRPr lang="en-US" sz="1800" b="1" dirty="0" smtClean="0"/>
          </a:p>
          <a:p>
            <a:pPr>
              <a:lnSpc>
                <a:spcPct val="120000"/>
              </a:lnSpc>
            </a:pPr>
            <a:r>
              <a:rPr lang="en-US" sz="2000" dirty="0" smtClean="0">
                <a:latin typeface="Century Gothic"/>
                <a:cs typeface="Century Gothic"/>
              </a:rPr>
              <a:t>Are you trying to make significant changes in the </a:t>
            </a:r>
            <a:r>
              <a:rPr lang="en-US" sz="2000" dirty="0" smtClean="0">
                <a:latin typeface="Century Gothic"/>
                <a:cs typeface="Century Gothic"/>
              </a:rPr>
              <a:t>way you </a:t>
            </a:r>
            <a:r>
              <a:rPr lang="en-US" sz="2000" dirty="0" smtClean="0">
                <a:latin typeface="Century Gothic"/>
                <a:cs typeface="Century Gothic"/>
              </a:rPr>
              <a:t>manage now and for the future? </a:t>
            </a:r>
            <a:endParaRPr lang="en-US" sz="2000" dirty="0">
              <a:latin typeface="Century Gothic"/>
              <a:cs typeface="Century Gothic"/>
            </a:endParaRPr>
          </a:p>
        </p:txBody>
      </p:sp>
      <p:pic>
        <p:nvPicPr>
          <p:cNvPr id="7" name="Picture 6" descr="ELCA_Logo_2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35303" y="144047"/>
            <a:ext cx="1155192" cy="11490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793632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EDE2F48-F051-4183-8746-668D1DAE299E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US" sz="2000" b="1" dirty="0"/>
              <a:t>MONEY:  MASTER OR SERVANT?</a:t>
            </a:r>
          </a:p>
        </p:txBody>
      </p:sp>
      <p:sp>
        <p:nvSpPr>
          <p:cNvPr id="8" name="Rectangle 7"/>
          <p:cNvSpPr/>
          <p:nvPr/>
        </p:nvSpPr>
        <p:spPr>
          <a:xfrm>
            <a:off x="-217229" y="-568193"/>
            <a:ext cx="12682853" cy="4010771"/>
          </a:xfrm>
          <a:prstGeom prst="rect">
            <a:avLst/>
          </a:prstGeom>
          <a:solidFill>
            <a:srgbClr val="61B35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61B355"/>
              </a:solidFill>
            </a:endParaRP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xmlns="" id="{E6F8389E-BEC1-411A-AC1D-605CC756A44A}"/>
              </a:ext>
            </a:extLst>
          </p:cNvPr>
          <p:cNvSpPr txBox="1">
            <a:spLocks/>
          </p:cNvSpPr>
          <p:nvPr/>
        </p:nvSpPr>
        <p:spPr>
          <a:xfrm>
            <a:off x="2772071" y="2778183"/>
            <a:ext cx="6647859" cy="10821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2700" dirty="0" smtClean="0">
                <a:latin typeface="Century Gothic"/>
                <a:cs typeface="Century Gothic"/>
              </a:rPr>
              <a:t>PERSONAL MONEY AUTOBIOGRAPHY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sz="1800" b="1" dirty="0"/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xmlns="" id="{E6F8389E-BEC1-411A-AC1D-605CC756A44A}"/>
              </a:ext>
            </a:extLst>
          </p:cNvPr>
          <p:cNvSpPr txBox="1">
            <a:spLocks/>
          </p:cNvSpPr>
          <p:nvPr/>
        </p:nvSpPr>
        <p:spPr>
          <a:xfrm>
            <a:off x="821490" y="3338168"/>
            <a:ext cx="10515600" cy="33861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20000"/>
              </a:lnSpc>
              <a:buFont typeface="Arial" panose="020B0604020202020204" pitchFamily="34" charset="0"/>
              <a:buNone/>
            </a:pPr>
            <a:endParaRPr lang="en-US" sz="1800" b="1" dirty="0" smtClean="0"/>
          </a:p>
          <a:p>
            <a:pPr>
              <a:lnSpc>
                <a:spcPct val="120000"/>
              </a:lnSpc>
            </a:pPr>
            <a:r>
              <a:rPr lang="en-US" sz="2000" dirty="0" smtClean="0">
                <a:latin typeface="Century Gothic"/>
                <a:cs typeface="Century Gothic"/>
              </a:rPr>
              <a:t>How have your feelings and </a:t>
            </a:r>
            <a:r>
              <a:rPr lang="en-US" sz="2000" dirty="0" smtClean="0">
                <a:latin typeface="Century Gothic"/>
                <a:cs typeface="Century Gothic"/>
              </a:rPr>
              <a:t>attitudes </a:t>
            </a:r>
            <a:r>
              <a:rPr lang="en-US" sz="2000" dirty="0" smtClean="0">
                <a:latin typeface="Century Gothic"/>
                <a:cs typeface="Century Gothic"/>
              </a:rPr>
              <a:t>about giving money to the church and other charitable causes changed over time? </a:t>
            </a:r>
            <a:endParaRPr lang="en-US" sz="2000" dirty="0">
              <a:latin typeface="Century Gothic"/>
              <a:cs typeface="Century Gothic"/>
            </a:endParaRPr>
          </a:p>
        </p:txBody>
      </p:sp>
      <p:pic>
        <p:nvPicPr>
          <p:cNvPr id="11" name="Picture 10" descr="ELCA_Logo_2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35303" y="144047"/>
            <a:ext cx="1155192" cy="11490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74573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1729244-A3FC-4562-B45A-2B6DB6941F78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US" sz="2000" b="1" dirty="0"/>
              <a:t>MONEY:  MASTER OR SERVANT?</a:t>
            </a:r>
          </a:p>
        </p:txBody>
      </p:sp>
      <p:sp>
        <p:nvSpPr>
          <p:cNvPr id="8" name="Rectangle 7"/>
          <p:cNvSpPr/>
          <p:nvPr/>
        </p:nvSpPr>
        <p:spPr>
          <a:xfrm>
            <a:off x="-217229" y="-568193"/>
            <a:ext cx="12682853" cy="4010771"/>
          </a:xfrm>
          <a:prstGeom prst="rect">
            <a:avLst/>
          </a:prstGeom>
          <a:solidFill>
            <a:srgbClr val="61B35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61B355"/>
              </a:solidFill>
            </a:endParaRP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xmlns="" id="{E6F8389E-BEC1-411A-AC1D-605CC756A44A}"/>
              </a:ext>
            </a:extLst>
          </p:cNvPr>
          <p:cNvSpPr txBox="1">
            <a:spLocks/>
          </p:cNvSpPr>
          <p:nvPr/>
        </p:nvSpPr>
        <p:spPr>
          <a:xfrm>
            <a:off x="2772071" y="2778183"/>
            <a:ext cx="6647859" cy="10821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2700" dirty="0" smtClean="0">
                <a:latin typeface="Century Gothic"/>
                <a:cs typeface="Century Gothic"/>
              </a:rPr>
              <a:t>PERSONAL MONEY AUTOBIOGRAPHY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sz="1800" b="1" dirty="0"/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xmlns="" id="{E6F8389E-BEC1-411A-AC1D-605CC756A44A}"/>
              </a:ext>
            </a:extLst>
          </p:cNvPr>
          <p:cNvSpPr txBox="1">
            <a:spLocks/>
          </p:cNvSpPr>
          <p:nvPr/>
        </p:nvSpPr>
        <p:spPr>
          <a:xfrm>
            <a:off x="821490" y="3338168"/>
            <a:ext cx="10515600" cy="33861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20000"/>
              </a:lnSpc>
              <a:buFont typeface="Arial" panose="020B0604020202020204" pitchFamily="34" charset="0"/>
              <a:buNone/>
            </a:pPr>
            <a:endParaRPr lang="en-US" sz="1800" b="1" dirty="0" smtClean="0"/>
          </a:p>
          <a:p>
            <a:pPr>
              <a:lnSpc>
                <a:spcPct val="120000"/>
              </a:lnSpc>
            </a:pPr>
            <a:r>
              <a:rPr lang="en-US" sz="2000" dirty="0" smtClean="0">
                <a:latin typeface="Century Gothic"/>
                <a:cs typeface="Century Gothic"/>
              </a:rPr>
              <a:t>Did any of your answers to the money autobiography questions surprise you? </a:t>
            </a:r>
            <a:endParaRPr lang="en-US" sz="2000" dirty="0">
              <a:latin typeface="Century Gothic"/>
              <a:cs typeface="Century Gothic"/>
            </a:endParaRPr>
          </a:p>
        </p:txBody>
      </p:sp>
      <p:pic>
        <p:nvPicPr>
          <p:cNvPr id="11" name="Picture 10" descr="ELCA_Logo_2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35303" y="144047"/>
            <a:ext cx="1155192" cy="11490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227164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Advantage.thmx</Template>
  <TotalTime>32433</TotalTime>
  <Words>1924</Words>
  <Application>Microsoft Macintosh PowerPoint</Application>
  <PresentationFormat>Custom</PresentationFormat>
  <Paragraphs>268</Paragraphs>
  <Slides>41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41</vt:i4>
      </vt:variant>
    </vt:vector>
  </HeadingPairs>
  <TitlesOfParts>
    <vt:vector size="42" baseType="lpstr">
      <vt:lpstr>Office Theme</vt:lpstr>
      <vt:lpstr>MONEY MASTER OR SERVANT?</vt:lpstr>
      <vt:lpstr>PowerPoint Presentation</vt:lpstr>
      <vt:lpstr>PowerPoint Presentation</vt:lpstr>
      <vt:lpstr>MONEY:  MASTER OR SERVANT?</vt:lpstr>
      <vt:lpstr>MONEY:  MASTER OR SERVANT?</vt:lpstr>
      <vt:lpstr>MONEY:  MASTER OR SERVANT?</vt:lpstr>
      <vt:lpstr>MONEY:  MASTER OR SERVANT?</vt:lpstr>
      <vt:lpstr>MONEY:  MASTER OR SERVANT?</vt:lpstr>
      <vt:lpstr>MONEY:  MASTER OR SERVANT?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MONEY:  MASTER OR SERVANT</dc:title>
  <dc:creator>Alan Charlson</dc:creator>
  <cp:lastModifiedBy>Miranda Fober</cp:lastModifiedBy>
  <cp:revision>102</cp:revision>
  <cp:lastPrinted>2018-05-13T20:59:49Z</cp:lastPrinted>
  <dcterms:created xsi:type="dcterms:W3CDTF">2018-04-09T15:37:36Z</dcterms:created>
  <dcterms:modified xsi:type="dcterms:W3CDTF">2018-06-13T00:21:05Z</dcterms:modified>
</cp:coreProperties>
</file>